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0" r:id="rId2"/>
    <p:sldMasterId id="2147483694" r:id="rId3"/>
  </p:sldMasterIdLst>
  <p:notesMasterIdLst>
    <p:notesMasterId r:id="rId40"/>
  </p:notesMasterIdLst>
  <p:handoutMasterIdLst>
    <p:handoutMasterId r:id="rId41"/>
  </p:handoutMasterIdLst>
  <p:sldIdLst>
    <p:sldId id="478" r:id="rId4"/>
    <p:sldId id="472" r:id="rId5"/>
    <p:sldId id="512" r:id="rId6"/>
    <p:sldId id="513" r:id="rId7"/>
    <p:sldId id="480" r:id="rId8"/>
    <p:sldId id="481" r:id="rId9"/>
    <p:sldId id="482" r:id="rId10"/>
    <p:sldId id="514" r:id="rId11"/>
    <p:sldId id="515" r:id="rId12"/>
    <p:sldId id="483" r:id="rId13"/>
    <p:sldId id="484" r:id="rId14"/>
    <p:sldId id="485" r:id="rId15"/>
    <p:sldId id="486" r:id="rId16"/>
    <p:sldId id="487" r:id="rId17"/>
    <p:sldId id="488" r:id="rId18"/>
    <p:sldId id="489" r:id="rId19"/>
    <p:sldId id="490" r:id="rId20"/>
    <p:sldId id="491" r:id="rId21"/>
    <p:sldId id="492" r:id="rId22"/>
    <p:sldId id="516" r:id="rId23"/>
    <p:sldId id="493" r:id="rId24"/>
    <p:sldId id="494" r:id="rId25"/>
    <p:sldId id="495" r:id="rId26"/>
    <p:sldId id="496" r:id="rId27"/>
    <p:sldId id="499" r:id="rId28"/>
    <p:sldId id="500" r:id="rId29"/>
    <p:sldId id="501" r:id="rId30"/>
    <p:sldId id="497" r:id="rId31"/>
    <p:sldId id="498" r:id="rId32"/>
    <p:sldId id="502" r:id="rId33"/>
    <p:sldId id="503" r:id="rId34"/>
    <p:sldId id="504" r:id="rId35"/>
    <p:sldId id="505" r:id="rId36"/>
    <p:sldId id="506" r:id="rId37"/>
    <p:sldId id="510" r:id="rId38"/>
    <p:sldId id="511" r:id="rId39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3300"/>
    <a:srgbClr val="F9F9F9"/>
    <a:srgbClr val="FFFFFD"/>
    <a:srgbClr val="FAFAFA"/>
    <a:srgbClr val="F8F8F8"/>
    <a:srgbClr val="B1937F"/>
    <a:srgbClr val="DEDEDE"/>
    <a:srgbClr val="B8243D"/>
    <a:srgbClr val="FFAA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12" autoAdjust="0"/>
    <p:restoredTop sz="94660"/>
  </p:normalViewPr>
  <p:slideViewPr>
    <p:cSldViewPr>
      <p:cViewPr varScale="1">
        <p:scale>
          <a:sx n="87" d="100"/>
          <a:sy n="87" d="100"/>
        </p:scale>
        <p:origin x="-12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08"/>
    </p:cViewPr>
  </p:sorterViewPr>
  <p:notesViewPr>
    <p:cSldViewPr snapToGrid="0">
      <p:cViewPr varScale="1">
        <p:scale>
          <a:sx n="48" d="100"/>
          <a:sy n="48" d="100"/>
        </p:scale>
        <p:origin x="1828" y="52"/>
      </p:cViewPr>
      <p:guideLst/>
    </p:cSldViewPr>
  </p:notesViewPr>
  <p:gridSpacing cx="73728263" cy="7372826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gs" Target="tags/tag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4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5" Type="http://schemas.openxmlformats.org/officeDocument/2006/relationships/image" Target="../media/image21.wmf"/><Relationship Id="rId4" Type="http://schemas.openxmlformats.org/officeDocument/2006/relationships/image" Target="../media/image1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12.wmf"/><Relationship Id="rId4" Type="http://schemas.openxmlformats.org/officeDocument/2006/relationships/image" Target="../media/image4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4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12.wmf"/><Relationship Id="rId4" Type="http://schemas.openxmlformats.org/officeDocument/2006/relationships/image" Target="../media/image5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5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46.wmf"/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C2D54-41E9-4F9B-84F0-DB426FBA1FF0}" type="datetimeFigureOut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1FDD3-5682-4A22-B636-E57B566225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02760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2B1D4-5CAD-4F8D-8A42-777314ADBB20}" type="datetimeFigureOut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EEA95-15FA-454A-B750-D2F7A7125CA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50224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EA95-15FA-454A-B750-D2F7A7125CA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72909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59A7-3243-4C38-BB22-ADB739282BE8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2FEF-A634-48EA-B26A-D00E273EA4BD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20841" t="131845" r="108331" b="-39745"/>
          <a:stretch>
            <a:fillRect/>
          </a:stretch>
        </p:blipFill>
        <p:spPr>
          <a:xfrm rot="5400000">
            <a:off x="519051" y="427475"/>
            <a:ext cx="692701" cy="410003"/>
          </a:xfrm>
          <a:custGeom>
            <a:avLst/>
            <a:gdLst>
              <a:gd name="connsiteX0" fmla="*/ 0 w 1993902"/>
              <a:gd name="connsiteY0" fmla="*/ 0 h 1180172"/>
              <a:gd name="connsiteX1" fmla="*/ 1850785 w 1993902"/>
              <a:gd name="connsiteY1" fmla="*/ 0 h 1180172"/>
              <a:gd name="connsiteX2" fmla="*/ 1861313 w 1993902"/>
              <a:gd name="connsiteY2" fmla="*/ 17230 h 1180172"/>
              <a:gd name="connsiteX3" fmla="*/ 1993902 w 1993902"/>
              <a:gd name="connsiteY3" fmla="*/ 537837 h 1180172"/>
              <a:gd name="connsiteX4" fmla="*/ 1806287 w 1993902"/>
              <a:gd name="connsiteY4" fmla="*/ 1148496 h 1180172"/>
              <a:gd name="connsiteX5" fmla="*/ 1782462 w 1993902"/>
              <a:gd name="connsiteY5" fmla="*/ 1180172 h 1180172"/>
              <a:gd name="connsiteX6" fmla="*/ 8240 w 1993902"/>
              <a:gd name="connsiteY6" fmla="*/ 1180172 h 1180172"/>
              <a:gd name="connsiteX7" fmla="*/ 0 w 1993902"/>
              <a:gd name="connsiteY7" fmla="*/ 1169217 h 1180172"/>
              <a:gd name="connsiteX8" fmla="*/ 0 w 1993902"/>
              <a:gd name="connsiteY8" fmla="*/ 0 h 11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2" h="1180172">
                <a:moveTo>
                  <a:pt x="0" y="0"/>
                </a:moveTo>
                <a:lnTo>
                  <a:pt x="1850785" y="0"/>
                </a:lnTo>
                <a:lnTo>
                  <a:pt x="1861313" y="17230"/>
                </a:lnTo>
                <a:cubicBezTo>
                  <a:pt x="1945871" y="171987"/>
                  <a:pt x="1993902" y="349336"/>
                  <a:pt x="1993902" y="537837"/>
                </a:cubicBezTo>
                <a:cubicBezTo>
                  <a:pt x="1993902" y="764039"/>
                  <a:pt x="1924738" y="974180"/>
                  <a:pt x="1806287" y="1148496"/>
                </a:cubicBezTo>
                <a:lnTo>
                  <a:pt x="1782462" y="1180172"/>
                </a:lnTo>
                <a:lnTo>
                  <a:pt x="8240" y="1180172"/>
                </a:lnTo>
                <a:lnTo>
                  <a:pt x="0" y="11692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íṧļiḓé"/>
          <p:cNvSpPr/>
          <p:nvPr userDrawn="1"/>
        </p:nvSpPr>
        <p:spPr>
          <a:xfrm>
            <a:off x="5221718" y="1602668"/>
            <a:ext cx="1748578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9AE33-E62E-49B7-AC0B-0504C9981B63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  <p:sp>
        <p:nvSpPr>
          <p:cNvPr id="13" name="ïSḷïḓe"/>
          <p:cNvSpPr/>
          <p:nvPr userDrawn="1"/>
        </p:nvSpPr>
        <p:spPr>
          <a:xfrm>
            <a:off x="3150604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ïṣļiḑê"/>
          <p:cNvSpPr/>
          <p:nvPr userDrawn="1"/>
        </p:nvSpPr>
        <p:spPr>
          <a:xfrm>
            <a:off x="7292820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ïṣlîḑe"/>
          <p:cNvSpPr/>
          <p:nvPr userDrawn="1"/>
        </p:nvSpPr>
        <p:spPr>
          <a:xfrm>
            <a:off x="9363928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îšḻïḋe"/>
          <p:cNvSpPr/>
          <p:nvPr userDrawn="1"/>
        </p:nvSpPr>
        <p:spPr>
          <a:xfrm>
            <a:off x="1079496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1079500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8"/>
          <p:cNvSpPr>
            <a:spLocks noGrp="1"/>
          </p:cNvSpPr>
          <p:nvPr>
            <p:ph type="pic" sz="quarter" idx="14"/>
          </p:nvPr>
        </p:nvSpPr>
        <p:spPr>
          <a:xfrm>
            <a:off x="3150975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5"/>
          </p:nvPr>
        </p:nvSpPr>
        <p:spPr>
          <a:xfrm>
            <a:off x="7291336" y="1602669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9360214" y="1602669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8"/>
          <p:cNvSpPr>
            <a:spLocks noGrp="1"/>
          </p:cNvSpPr>
          <p:nvPr>
            <p:ph type="pic" sz="quarter" idx="17"/>
          </p:nvPr>
        </p:nvSpPr>
        <p:spPr>
          <a:xfrm>
            <a:off x="5222081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8042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9500" y="-9525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F437-3CD5-4678-BD84-6B872B0DA1BF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984000" y="1348770"/>
            <a:ext cx="4537075" cy="470693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2470-19B5-4E61-AC09-C20465289DBC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47700" y="1385146"/>
            <a:ext cx="4699000" cy="215391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6845300" y="4148413"/>
            <a:ext cx="4699000" cy="216058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6BED-AFC0-4CF7-ADDA-EBCE89A383CB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660400" y="2133000"/>
            <a:ext cx="5086502" cy="3599678"/>
          </a:xfrm>
          <a:custGeom>
            <a:avLst/>
            <a:gdLst>
              <a:gd name="connsiteX0" fmla="*/ 2330500 w 4680000"/>
              <a:gd name="connsiteY0" fmla="*/ 0 h 3312000"/>
              <a:gd name="connsiteX1" fmla="*/ 3584275 w 4680000"/>
              <a:gd name="connsiteY1" fmla="*/ 730115 h 3312000"/>
              <a:gd name="connsiteX2" fmla="*/ 3649592 w 4680000"/>
              <a:gd name="connsiteY2" fmla="*/ 847870 h 3312000"/>
              <a:gd name="connsiteX3" fmla="*/ 3839621 w 4680000"/>
              <a:gd name="connsiteY3" fmla="*/ 847870 h 3312000"/>
              <a:gd name="connsiteX4" fmla="*/ 4680000 w 4680000"/>
              <a:gd name="connsiteY4" fmla="*/ 1688249 h 3312000"/>
              <a:gd name="connsiteX5" fmla="*/ 3839621 w 4680000"/>
              <a:gd name="connsiteY5" fmla="*/ 2528628 h 3312000"/>
              <a:gd name="connsiteX6" fmla="*/ 3613816 w 4680000"/>
              <a:gd name="connsiteY6" fmla="*/ 2528628 h 3312000"/>
              <a:gd name="connsiteX7" fmla="*/ 3584275 w 4680000"/>
              <a:gd name="connsiteY7" fmla="*/ 2581886 h 3312000"/>
              <a:gd name="connsiteX8" fmla="*/ 2330500 w 4680000"/>
              <a:gd name="connsiteY8" fmla="*/ 3312000 h 3312000"/>
              <a:gd name="connsiteX9" fmla="*/ 1076726 w 4680000"/>
              <a:gd name="connsiteY9" fmla="*/ 2581886 h 3312000"/>
              <a:gd name="connsiteX10" fmla="*/ 1047185 w 4680000"/>
              <a:gd name="connsiteY10" fmla="*/ 2528628 h 3312000"/>
              <a:gd name="connsiteX11" fmla="*/ 840379 w 4680000"/>
              <a:gd name="connsiteY11" fmla="*/ 2528628 h 3312000"/>
              <a:gd name="connsiteX12" fmla="*/ 0 w 4680000"/>
              <a:gd name="connsiteY12" fmla="*/ 1688249 h 3312000"/>
              <a:gd name="connsiteX13" fmla="*/ 840379 w 4680000"/>
              <a:gd name="connsiteY13" fmla="*/ 847870 h 3312000"/>
              <a:gd name="connsiteX14" fmla="*/ 1011408 w 4680000"/>
              <a:gd name="connsiteY14" fmla="*/ 847870 h 3312000"/>
              <a:gd name="connsiteX15" fmla="*/ 1076726 w 4680000"/>
              <a:gd name="connsiteY15" fmla="*/ 730115 h 3312000"/>
              <a:gd name="connsiteX16" fmla="*/ 2330500 w 4680000"/>
              <a:gd name="connsiteY16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80000" h="3312000">
                <a:moveTo>
                  <a:pt x="2330500" y="0"/>
                </a:moveTo>
                <a:cubicBezTo>
                  <a:pt x="2852410" y="0"/>
                  <a:pt x="3312557" y="289616"/>
                  <a:pt x="3584275" y="730115"/>
                </a:cubicBezTo>
                <a:lnTo>
                  <a:pt x="3649592" y="847870"/>
                </a:lnTo>
                <a:lnTo>
                  <a:pt x="3839621" y="847870"/>
                </a:lnTo>
                <a:cubicBezTo>
                  <a:pt x="4303750" y="847870"/>
                  <a:pt x="4680000" y="1224120"/>
                  <a:pt x="4680000" y="1688249"/>
                </a:cubicBezTo>
                <a:cubicBezTo>
                  <a:pt x="4680000" y="2152378"/>
                  <a:pt x="4303750" y="2528628"/>
                  <a:pt x="3839621" y="2528628"/>
                </a:cubicBezTo>
                <a:lnTo>
                  <a:pt x="3613816" y="2528628"/>
                </a:lnTo>
                <a:lnTo>
                  <a:pt x="3584275" y="2581886"/>
                </a:lnTo>
                <a:cubicBezTo>
                  <a:pt x="3312557" y="3022385"/>
                  <a:pt x="2852410" y="3312000"/>
                  <a:pt x="2330500" y="3312000"/>
                </a:cubicBezTo>
                <a:cubicBezTo>
                  <a:pt x="1808591" y="3312000"/>
                  <a:pt x="1348443" y="3022385"/>
                  <a:pt x="1076726" y="2581886"/>
                </a:cubicBezTo>
                <a:lnTo>
                  <a:pt x="1047185" y="2528628"/>
                </a:lnTo>
                <a:lnTo>
                  <a:pt x="840379" y="2528628"/>
                </a:lnTo>
                <a:cubicBezTo>
                  <a:pt x="376250" y="2528628"/>
                  <a:pt x="0" y="2152378"/>
                  <a:pt x="0" y="1688249"/>
                </a:cubicBezTo>
                <a:cubicBezTo>
                  <a:pt x="0" y="1224120"/>
                  <a:pt x="376250" y="847870"/>
                  <a:pt x="840379" y="847870"/>
                </a:cubicBezTo>
                <a:lnTo>
                  <a:pt x="1011408" y="847870"/>
                </a:lnTo>
                <a:lnTo>
                  <a:pt x="1076726" y="730115"/>
                </a:lnTo>
                <a:cubicBezTo>
                  <a:pt x="1348443" y="289616"/>
                  <a:pt x="1808591" y="0"/>
                  <a:pt x="2330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5BEC-AAB7-4136-8395-728B6E9BF703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1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2"/>
          <p:cNvSpPr>
            <a:spLocks noGrp="1"/>
          </p:cNvSpPr>
          <p:nvPr>
            <p:ph type="pic" sz="quarter" idx="14"/>
          </p:nvPr>
        </p:nvSpPr>
        <p:spPr>
          <a:xfrm>
            <a:off x="47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3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307A-E1D0-4E5F-9521-7897950F09D3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65188" y="1412875"/>
            <a:ext cx="10487025" cy="201612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CBDC-171A-4289-A7B7-C5C1908C7928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888501" y="1337353"/>
          <a:ext cx="10416300" cy="5047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0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040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040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040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52364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364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93100" y="384721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图片占位符 2"/>
          <p:cNvSpPr>
            <a:spLocks noGrp="1"/>
          </p:cNvSpPr>
          <p:nvPr>
            <p:ph type="pic" sz="quarter" idx="14"/>
          </p:nvPr>
        </p:nvSpPr>
        <p:spPr>
          <a:xfrm>
            <a:off x="6096000" y="384721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9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693300" y="133390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2"/>
          <p:cNvSpPr>
            <a:spLocks noGrp="1"/>
          </p:cNvSpPr>
          <p:nvPr>
            <p:ph type="pic" sz="quarter" idx="16"/>
          </p:nvPr>
        </p:nvSpPr>
        <p:spPr>
          <a:xfrm>
            <a:off x="3490400" y="133390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28A6-4659-4FC5-835A-CA38B0335403}" type="datetime1">
              <a:rPr lang="zh-CN" altLang="en-US" smtClean="0"/>
              <a:pPr/>
              <a:t>2021/3/15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EF81-5D27-4797-BA31-C9CD1581CDEA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6420-11EE-4DCD-97D9-484F833C0C23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标题和内容">
    <p:bg>
      <p:bgPr>
        <a:blipFill dpi="0" rotWithShape="1">
          <a:blip r:embed="rId2" cstate="print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76C6-F5B5-42E8-9C3F-D24B4A188FE2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20841" t="131845" r="108331" b="-39745"/>
          <a:stretch>
            <a:fillRect/>
          </a:stretch>
        </p:blipFill>
        <p:spPr>
          <a:xfrm rot="5400000">
            <a:off x="519051" y="427475"/>
            <a:ext cx="692701" cy="410003"/>
          </a:xfrm>
          <a:custGeom>
            <a:avLst/>
            <a:gdLst>
              <a:gd name="connsiteX0" fmla="*/ 0 w 1993902"/>
              <a:gd name="connsiteY0" fmla="*/ 0 h 1180172"/>
              <a:gd name="connsiteX1" fmla="*/ 1850785 w 1993902"/>
              <a:gd name="connsiteY1" fmla="*/ 0 h 1180172"/>
              <a:gd name="connsiteX2" fmla="*/ 1861313 w 1993902"/>
              <a:gd name="connsiteY2" fmla="*/ 17230 h 1180172"/>
              <a:gd name="connsiteX3" fmla="*/ 1993902 w 1993902"/>
              <a:gd name="connsiteY3" fmla="*/ 537837 h 1180172"/>
              <a:gd name="connsiteX4" fmla="*/ 1806287 w 1993902"/>
              <a:gd name="connsiteY4" fmla="*/ 1148496 h 1180172"/>
              <a:gd name="connsiteX5" fmla="*/ 1782462 w 1993902"/>
              <a:gd name="connsiteY5" fmla="*/ 1180172 h 1180172"/>
              <a:gd name="connsiteX6" fmla="*/ 8240 w 1993902"/>
              <a:gd name="connsiteY6" fmla="*/ 1180172 h 1180172"/>
              <a:gd name="connsiteX7" fmla="*/ 0 w 1993902"/>
              <a:gd name="connsiteY7" fmla="*/ 1169217 h 1180172"/>
              <a:gd name="connsiteX8" fmla="*/ 0 w 1993902"/>
              <a:gd name="connsiteY8" fmla="*/ 0 h 11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2" h="1180172">
                <a:moveTo>
                  <a:pt x="0" y="0"/>
                </a:moveTo>
                <a:lnTo>
                  <a:pt x="1850785" y="0"/>
                </a:lnTo>
                <a:lnTo>
                  <a:pt x="1861313" y="17230"/>
                </a:lnTo>
                <a:cubicBezTo>
                  <a:pt x="1945871" y="171987"/>
                  <a:pt x="1993902" y="349336"/>
                  <a:pt x="1993902" y="537837"/>
                </a:cubicBezTo>
                <a:cubicBezTo>
                  <a:pt x="1993902" y="764039"/>
                  <a:pt x="1924738" y="974180"/>
                  <a:pt x="1806287" y="1148496"/>
                </a:cubicBezTo>
                <a:lnTo>
                  <a:pt x="1782462" y="1180172"/>
                </a:lnTo>
                <a:lnTo>
                  <a:pt x="8240" y="1180172"/>
                </a:lnTo>
                <a:lnTo>
                  <a:pt x="0" y="11692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  <p:sp>
        <p:nvSpPr>
          <p:cNvPr id="17" name="íṥľiḓê"/>
          <p:cNvSpPr/>
          <p:nvPr userDrawn="1"/>
        </p:nvSpPr>
        <p:spPr>
          <a:xfrm>
            <a:off x="1200007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îṧḷîde"/>
          <p:cNvSpPr/>
          <p:nvPr userDrawn="1"/>
        </p:nvSpPr>
        <p:spPr>
          <a:xfrm>
            <a:off x="3843846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íṥľiḓê"/>
          <p:cNvSpPr/>
          <p:nvPr userDrawn="1"/>
        </p:nvSpPr>
        <p:spPr>
          <a:xfrm>
            <a:off x="6487685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îşļíďé"/>
          <p:cNvSpPr/>
          <p:nvPr userDrawn="1"/>
        </p:nvSpPr>
        <p:spPr>
          <a:xfrm>
            <a:off x="9131524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2" name="图片占位符 27"/>
          <p:cNvSpPr>
            <a:spLocks noGrp="1"/>
          </p:cNvSpPr>
          <p:nvPr>
            <p:ph type="pic" sz="quarter" idx="13"/>
          </p:nvPr>
        </p:nvSpPr>
        <p:spPr>
          <a:xfrm>
            <a:off x="1200007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图片占位符 28"/>
          <p:cNvSpPr>
            <a:spLocks noGrp="1"/>
          </p:cNvSpPr>
          <p:nvPr>
            <p:ph type="pic" sz="quarter" idx="14"/>
          </p:nvPr>
        </p:nvSpPr>
        <p:spPr>
          <a:xfrm>
            <a:off x="3843846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30"/>
          <p:cNvSpPr>
            <a:spLocks noGrp="1"/>
          </p:cNvSpPr>
          <p:nvPr>
            <p:ph type="pic" sz="quarter" idx="15"/>
          </p:nvPr>
        </p:nvSpPr>
        <p:spPr>
          <a:xfrm>
            <a:off x="6487685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31"/>
          <p:cNvSpPr>
            <a:spLocks noGrp="1"/>
          </p:cNvSpPr>
          <p:nvPr>
            <p:ph type="pic" sz="quarter" idx="16"/>
          </p:nvPr>
        </p:nvSpPr>
        <p:spPr>
          <a:xfrm>
            <a:off x="9131524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719718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0A4D1-0762-4535-96A1-AF557760D071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CA98-21E3-4BBD-A5F7-FCD4997D611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6724701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7337004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289913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1517849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0666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BC23-DFCA-4ADB-B723-1BF0AE5E6F7F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03CB-AE2B-46B7-9FBD-E9AB8A25DF0B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592F9-8B61-4158-9498-F1A0E25AA045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CF98-EB99-4046-956E-C5961C63E6DD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A144-1ECC-47B3-84F8-B0A91898A30F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71" y="277510"/>
            <a:ext cx="2203682" cy="6340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D99C-F0E1-46E5-8194-C48F10C829D5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658CC-26B5-4ACA-8290-65BB4E4851A2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477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E74C6-1819-4215-ACCE-9EE885241B6D}" type="datetime1">
              <a:rPr lang="zh-CN" altLang="en-US" smtClean="0"/>
              <a:pPr/>
              <a:t>2021/3/15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8100" y="6483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011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F2D4F-2241-454B-AF5D-961C997CB3B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88" r:id="rId13"/>
    <p:sldLayoutId id="2147483668" r:id="rId14"/>
    <p:sldLayoutId id="2147483669" r:id="rId15"/>
    <p:sldLayoutId id="2147483671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87" r:id="rId22"/>
    <p:sldLayoutId id="214748368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9480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99678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0.bin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18.bin"/><Relationship Id="rId9" Type="http://schemas.openxmlformats.org/officeDocument/2006/relationships/oleObject" Target="../embeddings/oleObject23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9.bin"/><Relationship Id="rId5" Type="http://schemas.openxmlformats.org/officeDocument/2006/relationships/oleObject" Target="../embeddings/oleObject28.bin"/><Relationship Id="rId4" Type="http://schemas.openxmlformats.org/officeDocument/2006/relationships/oleObject" Target="../embeddings/oleObject27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3.bin"/><Relationship Id="rId5" Type="http://schemas.openxmlformats.org/officeDocument/2006/relationships/oleObject" Target="../embeddings/oleObject32.bin"/><Relationship Id="rId4" Type="http://schemas.openxmlformats.org/officeDocument/2006/relationships/oleObject" Target="../embeddings/oleObject31.bin"/><Relationship Id="rId9" Type="http://schemas.openxmlformats.org/officeDocument/2006/relationships/oleObject" Target="../embeddings/oleObject36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0.bin"/><Relationship Id="rId5" Type="http://schemas.openxmlformats.org/officeDocument/2006/relationships/oleObject" Target="../embeddings/oleObject39.bin"/><Relationship Id="rId4" Type="http://schemas.openxmlformats.org/officeDocument/2006/relationships/oleObject" Target="../embeddings/oleObject38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4" Type="http://schemas.openxmlformats.org/officeDocument/2006/relationships/oleObject" Target="../embeddings/oleObject4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8.bin"/><Relationship Id="rId5" Type="http://schemas.openxmlformats.org/officeDocument/2006/relationships/oleObject" Target="../embeddings/oleObject47.bin"/><Relationship Id="rId4" Type="http://schemas.openxmlformats.org/officeDocument/2006/relationships/oleObject" Target="../embeddings/oleObject46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4.bin"/><Relationship Id="rId5" Type="http://schemas.openxmlformats.org/officeDocument/2006/relationships/oleObject" Target="../embeddings/oleObject53.bin"/><Relationship Id="rId4" Type="http://schemas.openxmlformats.org/officeDocument/2006/relationships/oleObject" Target="../embeddings/oleObject52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8.vml"/><Relationship Id="rId5" Type="http://schemas.openxmlformats.org/officeDocument/2006/relationships/oleObject" Target="../embeddings/oleObject57.bin"/><Relationship Id="rId4" Type="http://schemas.openxmlformats.org/officeDocument/2006/relationships/oleObject" Target="../embeddings/oleObject56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1.bin"/><Relationship Id="rId5" Type="http://schemas.openxmlformats.org/officeDocument/2006/relationships/oleObject" Target="../embeddings/oleObject60.bin"/><Relationship Id="rId4" Type="http://schemas.openxmlformats.org/officeDocument/2006/relationships/oleObject" Target="../embeddings/oleObject59.bin"/><Relationship Id="rId9" Type="http://schemas.openxmlformats.org/officeDocument/2006/relationships/oleObject" Target="../embeddings/oleObject6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0.v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8" name="矩形 7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0" y="5372100"/>
            <a:ext cx="9925050" cy="1488653"/>
          </a:xfrm>
          <a:custGeom>
            <a:avLst/>
            <a:gdLst>
              <a:gd name="connsiteX0" fmla="*/ 0 w 12192000"/>
              <a:gd name="connsiteY0" fmla="*/ 0 h 1883327"/>
              <a:gd name="connsiteX1" fmla="*/ 210580 w 12192000"/>
              <a:gd name="connsiteY1" fmla="*/ 136554 h 1883327"/>
              <a:gd name="connsiteX2" fmla="*/ 5909897 w 12192000"/>
              <a:gd name="connsiteY2" fmla="*/ 1630229 h 1883327"/>
              <a:gd name="connsiteX3" fmla="*/ 12189227 w 12192000"/>
              <a:gd name="connsiteY3" fmla="*/ 593158 h 1883327"/>
              <a:gd name="connsiteX4" fmla="*/ 12192000 w 12192000"/>
              <a:gd name="connsiteY4" fmla="*/ 591451 h 1883327"/>
              <a:gd name="connsiteX5" fmla="*/ 12192000 w 12192000"/>
              <a:gd name="connsiteY5" fmla="*/ 1883327 h 1883327"/>
              <a:gd name="connsiteX6" fmla="*/ 0 w 12192000"/>
              <a:gd name="connsiteY6" fmla="*/ 1883327 h 188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83327">
                <a:moveTo>
                  <a:pt x="0" y="0"/>
                </a:moveTo>
                <a:lnTo>
                  <a:pt x="210580" y="136554"/>
                </a:lnTo>
                <a:cubicBezTo>
                  <a:pt x="1539998" y="922715"/>
                  <a:pt x="3588127" y="1494176"/>
                  <a:pt x="5909897" y="1630229"/>
                </a:cubicBezTo>
                <a:cubicBezTo>
                  <a:pt x="8489641" y="1781399"/>
                  <a:pt x="10796652" y="1359251"/>
                  <a:pt x="12189227" y="593158"/>
                </a:cubicBezTo>
                <a:lnTo>
                  <a:pt x="12192000" y="591451"/>
                </a:lnTo>
                <a:lnTo>
                  <a:pt x="12192000" y="1883327"/>
                </a:lnTo>
                <a:lnTo>
                  <a:pt x="0" y="188332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rgbClr val="6422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0" y="5797819"/>
            <a:ext cx="12192000" cy="1070394"/>
          </a:xfrm>
          <a:custGeom>
            <a:avLst/>
            <a:gdLst>
              <a:gd name="connsiteX0" fmla="*/ 0 w 12192000"/>
              <a:gd name="connsiteY0" fmla="*/ 0 h 1883327"/>
              <a:gd name="connsiteX1" fmla="*/ 210580 w 12192000"/>
              <a:gd name="connsiteY1" fmla="*/ 136554 h 1883327"/>
              <a:gd name="connsiteX2" fmla="*/ 5909897 w 12192000"/>
              <a:gd name="connsiteY2" fmla="*/ 1630229 h 1883327"/>
              <a:gd name="connsiteX3" fmla="*/ 12189227 w 12192000"/>
              <a:gd name="connsiteY3" fmla="*/ 593158 h 1883327"/>
              <a:gd name="connsiteX4" fmla="*/ 12192000 w 12192000"/>
              <a:gd name="connsiteY4" fmla="*/ 591451 h 1883327"/>
              <a:gd name="connsiteX5" fmla="*/ 12192000 w 12192000"/>
              <a:gd name="connsiteY5" fmla="*/ 1883327 h 1883327"/>
              <a:gd name="connsiteX6" fmla="*/ 0 w 12192000"/>
              <a:gd name="connsiteY6" fmla="*/ 1883327 h 188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83327">
                <a:moveTo>
                  <a:pt x="0" y="0"/>
                </a:moveTo>
                <a:lnTo>
                  <a:pt x="210580" y="136554"/>
                </a:lnTo>
                <a:cubicBezTo>
                  <a:pt x="1539998" y="922715"/>
                  <a:pt x="3588127" y="1494176"/>
                  <a:pt x="5909897" y="1630229"/>
                </a:cubicBezTo>
                <a:cubicBezTo>
                  <a:pt x="8489641" y="1781399"/>
                  <a:pt x="10796652" y="1359251"/>
                  <a:pt x="12189227" y="593158"/>
                </a:cubicBezTo>
                <a:lnTo>
                  <a:pt x="12192000" y="591451"/>
                </a:lnTo>
                <a:lnTo>
                  <a:pt x="12192000" y="1883327"/>
                </a:lnTo>
                <a:lnTo>
                  <a:pt x="0" y="188332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0" y="2565000"/>
            <a:ext cx="12192002" cy="1823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9600" b="1" dirty="0" smtClean="0">
                <a:solidFill>
                  <a:srgbClr val="0000FF"/>
                </a:solidFill>
              </a:rPr>
              <a:t>Heuristic </a:t>
            </a:r>
            <a:r>
              <a:rPr lang="en-US" altLang="ko-KR" sz="9600" b="1" dirty="0">
                <a:solidFill>
                  <a:srgbClr val="0000FF"/>
                </a:solidFill>
              </a:rPr>
              <a:t>Search</a:t>
            </a:r>
            <a:endParaRPr lang="zh-CN" altLang="en-US" sz="96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9" name="任意多边形 18"/>
          <p:cNvSpPr/>
          <p:nvPr/>
        </p:nvSpPr>
        <p:spPr>
          <a:xfrm rot="10800000">
            <a:off x="2266950" y="-12880"/>
            <a:ext cx="9925050" cy="1488653"/>
          </a:xfrm>
          <a:custGeom>
            <a:avLst/>
            <a:gdLst>
              <a:gd name="connsiteX0" fmla="*/ 0 w 12192000"/>
              <a:gd name="connsiteY0" fmla="*/ 0 h 1883327"/>
              <a:gd name="connsiteX1" fmla="*/ 210580 w 12192000"/>
              <a:gd name="connsiteY1" fmla="*/ 136554 h 1883327"/>
              <a:gd name="connsiteX2" fmla="*/ 5909897 w 12192000"/>
              <a:gd name="connsiteY2" fmla="*/ 1630229 h 1883327"/>
              <a:gd name="connsiteX3" fmla="*/ 12189227 w 12192000"/>
              <a:gd name="connsiteY3" fmla="*/ 593158 h 1883327"/>
              <a:gd name="connsiteX4" fmla="*/ 12192000 w 12192000"/>
              <a:gd name="connsiteY4" fmla="*/ 591451 h 1883327"/>
              <a:gd name="connsiteX5" fmla="*/ 12192000 w 12192000"/>
              <a:gd name="connsiteY5" fmla="*/ 1883327 h 1883327"/>
              <a:gd name="connsiteX6" fmla="*/ 0 w 12192000"/>
              <a:gd name="connsiteY6" fmla="*/ 1883327 h 188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83327">
                <a:moveTo>
                  <a:pt x="0" y="0"/>
                </a:moveTo>
                <a:lnTo>
                  <a:pt x="210580" y="136554"/>
                </a:lnTo>
                <a:cubicBezTo>
                  <a:pt x="1539998" y="922715"/>
                  <a:pt x="3588127" y="1494176"/>
                  <a:pt x="5909897" y="1630229"/>
                </a:cubicBezTo>
                <a:cubicBezTo>
                  <a:pt x="8489641" y="1781399"/>
                  <a:pt x="10796652" y="1359251"/>
                  <a:pt x="12189227" y="593158"/>
                </a:cubicBezTo>
                <a:lnTo>
                  <a:pt x="12192000" y="591451"/>
                </a:lnTo>
                <a:lnTo>
                  <a:pt x="12192000" y="1883327"/>
                </a:lnTo>
                <a:lnTo>
                  <a:pt x="0" y="188332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rgbClr val="6422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 rot="10800000">
            <a:off x="0" y="-20340"/>
            <a:ext cx="12192000" cy="1070394"/>
          </a:xfrm>
          <a:custGeom>
            <a:avLst/>
            <a:gdLst>
              <a:gd name="connsiteX0" fmla="*/ 0 w 12192000"/>
              <a:gd name="connsiteY0" fmla="*/ 0 h 1883327"/>
              <a:gd name="connsiteX1" fmla="*/ 210580 w 12192000"/>
              <a:gd name="connsiteY1" fmla="*/ 136554 h 1883327"/>
              <a:gd name="connsiteX2" fmla="*/ 5909897 w 12192000"/>
              <a:gd name="connsiteY2" fmla="*/ 1630229 h 1883327"/>
              <a:gd name="connsiteX3" fmla="*/ 12189227 w 12192000"/>
              <a:gd name="connsiteY3" fmla="*/ 593158 h 1883327"/>
              <a:gd name="connsiteX4" fmla="*/ 12192000 w 12192000"/>
              <a:gd name="connsiteY4" fmla="*/ 591451 h 1883327"/>
              <a:gd name="connsiteX5" fmla="*/ 12192000 w 12192000"/>
              <a:gd name="connsiteY5" fmla="*/ 1883327 h 1883327"/>
              <a:gd name="connsiteX6" fmla="*/ 0 w 12192000"/>
              <a:gd name="connsiteY6" fmla="*/ 1883327 h 188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83327">
                <a:moveTo>
                  <a:pt x="0" y="0"/>
                </a:moveTo>
                <a:lnTo>
                  <a:pt x="210580" y="136554"/>
                </a:lnTo>
                <a:cubicBezTo>
                  <a:pt x="1539998" y="922715"/>
                  <a:pt x="3588127" y="1494176"/>
                  <a:pt x="5909897" y="1630229"/>
                </a:cubicBezTo>
                <a:cubicBezTo>
                  <a:pt x="8489641" y="1781399"/>
                  <a:pt x="10796652" y="1359251"/>
                  <a:pt x="12189227" y="593158"/>
                </a:cubicBezTo>
                <a:lnTo>
                  <a:pt x="12192000" y="591451"/>
                </a:lnTo>
                <a:lnTo>
                  <a:pt x="12192000" y="1883327"/>
                </a:lnTo>
                <a:lnTo>
                  <a:pt x="0" y="188332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6422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595" y="1497064"/>
            <a:ext cx="3522808" cy="8316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48189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9DC804D8-0ED2-46C0-B390-084FAE65F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CC0A0CDE-84F2-44A2-9081-0DA3F111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42C5B53C-CC59-43CA-8F4B-0D42D6BB2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60824B08-E604-4DF9-9735-4C97D4DDCACA}"/>
              </a:ext>
            </a:extLst>
          </p:cNvPr>
          <p:cNvSpPr txBox="1">
            <a:spLocks noChangeArrowheads="1"/>
          </p:cNvSpPr>
          <p:nvPr/>
        </p:nvSpPr>
        <p:spPr>
          <a:xfrm>
            <a:off x="624000" y="1413000"/>
            <a:ext cx="1108800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4000" b="1" dirty="0">
                <a:solidFill>
                  <a:srgbClr val="FF0000"/>
                </a:solidFill>
              </a:rPr>
              <a:t>Questions</a:t>
            </a:r>
          </a:p>
          <a:p>
            <a:pPr lvl="1"/>
            <a:r>
              <a:rPr lang="en-US" altLang="ko-KR" sz="4000" dirty="0"/>
              <a:t>How to </a:t>
            </a:r>
            <a:r>
              <a:rPr lang="en-US" altLang="ko-KR" sz="4000" b="1" dirty="0">
                <a:solidFill>
                  <a:srgbClr val="FF0000"/>
                </a:solidFill>
              </a:rPr>
              <a:t>settle</a:t>
            </a:r>
            <a:r>
              <a:rPr lang="en-US" altLang="ko-KR" sz="4000" dirty="0"/>
              <a:t> on evaluation functions for guiding BFS?</a:t>
            </a:r>
          </a:p>
          <a:p>
            <a:pPr lvl="1">
              <a:spcBef>
                <a:spcPts val="1800"/>
              </a:spcBef>
              <a:spcAft>
                <a:spcPts val="1800"/>
              </a:spcAft>
            </a:pPr>
            <a:r>
              <a:rPr lang="en-US" altLang="ko-KR" sz="4000" dirty="0"/>
              <a:t>What are some </a:t>
            </a:r>
            <a:r>
              <a:rPr lang="en-US" altLang="ko-KR" sz="4000" b="1" dirty="0">
                <a:solidFill>
                  <a:srgbClr val="FF0000"/>
                </a:solidFill>
              </a:rPr>
              <a:t>properties</a:t>
            </a:r>
            <a:r>
              <a:rPr lang="en-US" altLang="ko-KR" sz="4000" dirty="0"/>
              <a:t> of BFS?</a:t>
            </a:r>
          </a:p>
          <a:p>
            <a:pPr lvl="1"/>
            <a:r>
              <a:rPr lang="en-US" altLang="ko-KR" sz="4000" dirty="0"/>
              <a:t>Does BFS </a:t>
            </a:r>
            <a:r>
              <a:rPr lang="en-US" altLang="ko-KR" sz="4000" b="1" dirty="0">
                <a:solidFill>
                  <a:srgbClr val="FF0000"/>
                </a:solidFill>
              </a:rPr>
              <a:t>always result in finding </a:t>
            </a:r>
            <a:r>
              <a:rPr lang="en-US" altLang="ko-KR" sz="4000" dirty="0"/>
              <a:t>good paths to a goal node?</a:t>
            </a:r>
          </a:p>
        </p:txBody>
      </p:sp>
      <p:sp>
        <p:nvSpPr>
          <p:cNvPr id="8" name="标题 1">
            <a:extLst>
              <a:ext uri="{FF2B5EF4-FFF2-40B4-BE49-F238E27FC236}">
                <a16:creationId xmlns="" xmlns:a16="http://schemas.microsoft.com/office/drawing/2014/main" id="{8E569A3C-6050-452A-8518-45B2E52F2959}"/>
              </a:ext>
            </a:extLst>
          </p:cNvPr>
          <p:cNvSpPr txBox="1">
            <a:spLocks/>
          </p:cNvSpPr>
          <p:nvPr/>
        </p:nvSpPr>
        <p:spPr>
          <a:xfrm>
            <a:off x="768000" y="384652"/>
            <a:ext cx="9406599" cy="596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1. Using Evaluation Functions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(7/10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)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1814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F73CBFE-D982-486F-ABFD-E40915FB1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11326599" cy="596348"/>
          </a:xfrm>
        </p:spPr>
        <p:txBody>
          <a:bodyPr>
            <a:noAutofit/>
          </a:bodyPr>
          <a:lstStyle/>
          <a:p>
            <a:r>
              <a:rPr lang="en-US" altLang="ko-KR" sz="3200" b="1" dirty="0" smtClean="0">
                <a:solidFill>
                  <a:srgbClr val="FF0000"/>
                </a:solidFill>
              </a:rPr>
              <a:t>2. </a:t>
            </a:r>
            <a:r>
              <a:rPr lang="en-US" altLang="ko-KR" sz="3200" b="1" dirty="0">
                <a:solidFill>
                  <a:srgbClr val="FF0000"/>
                </a:solidFill>
              </a:rPr>
              <a:t>A General Graph-Searching Algorithm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6CFE544D-5E70-40EF-849A-DDBD1A266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83B3B9E6-E05B-424B-A97B-CD88431AE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08090246-2E87-465A-80D2-EDF83E69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1D70B9F9-FA96-4345-96CD-C9E9C0BA50C4}"/>
              </a:ext>
            </a:extLst>
          </p:cNvPr>
          <p:cNvSpPr txBox="1">
            <a:spLocks noChangeArrowheads="1"/>
          </p:cNvSpPr>
          <p:nvPr/>
        </p:nvSpPr>
        <p:spPr>
          <a:xfrm>
            <a:off x="1042200" y="1053001"/>
            <a:ext cx="10597800" cy="49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5300" indent="-495300"/>
            <a:r>
              <a:rPr lang="en-US" altLang="ko-KR" dirty="0"/>
              <a:t>GRAPHSEARCH: general graph-searching algorithm</a:t>
            </a:r>
          </a:p>
          <a:p>
            <a:pPr marL="876300" lvl="1" indent="-419100">
              <a:buClr>
                <a:schemeClr val="tx1"/>
              </a:buClr>
              <a:buFont typeface="Symbol" panose="05050102010706020507" pitchFamily="18" charset="2"/>
              <a:buAutoNum type="arabicPeriod"/>
            </a:pPr>
            <a:r>
              <a:rPr lang="en-US" altLang="ko-KR" dirty="0"/>
              <a:t>Create a search tree, </a:t>
            </a:r>
            <a:r>
              <a:rPr lang="en-US" altLang="ko-KR" i="1" dirty="0"/>
              <a:t>Tr,</a:t>
            </a:r>
            <a:r>
              <a:rPr lang="en-US" altLang="ko-KR" dirty="0"/>
              <a:t> with the start node </a:t>
            </a:r>
            <a:r>
              <a:rPr lang="en-US" altLang="ko-KR" i="1" dirty="0"/>
              <a:t>n</a:t>
            </a:r>
            <a:r>
              <a:rPr lang="en-US" altLang="ko-KR" i="1" baseline="-25000" dirty="0"/>
              <a:t>0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put </a:t>
            </a:r>
            <a:r>
              <a:rPr lang="en-US" altLang="ko-KR" i="1" dirty="0"/>
              <a:t>n</a:t>
            </a:r>
            <a:r>
              <a:rPr lang="en-US" altLang="ko-KR" i="1" baseline="-25000" dirty="0"/>
              <a:t>0</a:t>
            </a:r>
            <a:r>
              <a:rPr lang="en-US" altLang="ko-KR" dirty="0"/>
              <a:t> on ordered list </a:t>
            </a:r>
            <a:r>
              <a:rPr lang="en-US" altLang="ko-KR" b="1" i="1" dirty="0"/>
              <a:t>OPEN</a:t>
            </a:r>
            <a:r>
              <a:rPr lang="en-US" altLang="ko-KR" dirty="0"/>
              <a:t> </a:t>
            </a:r>
          </a:p>
          <a:p>
            <a:pPr marL="876300" lvl="1" indent="-419100">
              <a:buClr>
                <a:schemeClr val="tx1"/>
              </a:buClr>
              <a:buFont typeface="Symbol" panose="05050102010706020507" pitchFamily="18" charset="2"/>
              <a:buAutoNum type="arabicPeriod"/>
            </a:pPr>
            <a:r>
              <a:rPr lang="en-US" altLang="ko-KR" dirty="0"/>
              <a:t>Create empty list </a:t>
            </a:r>
            <a:r>
              <a:rPr lang="en-US" altLang="ko-KR" b="1" i="1" dirty="0"/>
              <a:t>CLOSED</a:t>
            </a:r>
          </a:p>
          <a:p>
            <a:pPr marL="876300" lvl="1" indent="-419100">
              <a:buClr>
                <a:schemeClr val="tx1"/>
              </a:buClr>
              <a:buFont typeface="Symbol" panose="05050102010706020507" pitchFamily="18" charset="2"/>
              <a:buAutoNum type="arabicPeriod"/>
            </a:pPr>
            <a:r>
              <a:rPr lang="en-US" altLang="ko-KR" dirty="0"/>
              <a:t>If </a:t>
            </a:r>
            <a:r>
              <a:rPr lang="en-US" altLang="ko-KR" b="1" i="1" dirty="0"/>
              <a:t>OPEN</a:t>
            </a:r>
            <a:r>
              <a:rPr lang="en-US" altLang="ko-KR" dirty="0"/>
              <a:t> is empty, exit with failure</a:t>
            </a:r>
          </a:p>
          <a:p>
            <a:pPr marL="876300" lvl="1" indent="-419100">
              <a:buClr>
                <a:schemeClr val="tx1"/>
              </a:buClr>
              <a:buFont typeface="Symbol" panose="05050102010706020507" pitchFamily="18" charset="2"/>
              <a:buAutoNum type="arabicPeriod"/>
            </a:pPr>
            <a:r>
              <a:rPr lang="en-US" altLang="ko-KR" dirty="0"/>
              <a:t>Select </a:t>
            </a:r>
            <a:r>
              <a:rPr lang="en-US" altLang="ko-KR" b="1" dirty="0">
                <a:solidFill>
                  <a:srgbClr val="FF0000"/>
                </a:solidFill>
              </a:rPr>
              <a:t>the first node </a:t>
            </a:r>
            <a:r>
              <a:rPr lang="en-US" altLang="ko-KR" i="1" dirty="0"/>
              <a:t>n</a:t>
            </a:r>
            <a:r>
              <a:rPr lang="en-US" altLang="ko-KR" dirty="0"/>
              <a:t> on </a:t>
            </a:r>
            <a:r>
              <a:rPr lang="en-US" altLang="ko-KR" b="1" i="1" dirty="0"/>
              <a:t>OPEN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remove it  put it on </a:t>
            </a:r>
            <a:r>
              <a:rPr lang="en-US" altLang="ko-KR" b="1" i="1" dirty="0">
                <a:sym typeface="Wingdings" panose="05000000000000000000" pitchFamily="2" charset="2"/>
              </a:rPr>
              <a:t>CLOSED</a:t>
            </a:r>
          </a:p>
          <a:p>
            <a:pPr marL="876300" lvl="1" indent="-419100">
              <a:buClr>
                <a:schemeClr val="tx1"/>
              </a:buClr>
              <a:buFont typeface="Symbol" panose="05050102010706020507" pitchFamily="18" charset="2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If </a:t>
            </a:r>
            <a:r>
              <a:rPr lang="en-US" altLang="ko-KR" i="1" dirty="0">
                <a:sym typeface="Wingdings" panose="05000000000000000000" pitchFamily="2" charset="2"/>
              </a:rPr>
              <a:t>n</a:t>
            </a:r>
            <a:r>
              <a:rPr lang="en-US" altLang="ko-KR" dirty="0">
                <a:sym typeface="Wingdings" panose="05000000000000000000" pitchFamily="2" charset="2"/>
              </a:rPr>
              <a:t> is a goal node, exit successfully: obtain solution by tracing a path backward along the arcs from </a:t>
            </a:r>
            <a:r>
              <a:rPr lang="en-US" altLang="ko-KR" i="1" dirty="0">
                <a:sym typeface="Wingdings" panose="05000000000000000000" pitchFamily="2" charset="2"/>
              </a:rPr>
              <a:t>n</a:t>
            </a:r>
            <a:r>
              <a:rPr lang="en-US" altLang="ko-KR" dirty="0">
                <a:sym typeface="Wingdings" panose="05000000000000000000" pitchFamily="2" charset="2"/>
              </a:rPr>
              <a:t> to </a:t>
            </a:r>
            <a:r>
              <a:rPr lang="en-US" altLang="ko-KR" i="1" dirty="0"/>
              <a:t>n</a:t>
            </a:r>
            <a:r>
              <a:rPr lang="en-US" altLang="ko-KR" i="1" baseline="-25000" dirty="0"/>
              <a:t>0 </a:t>
            </a:r>
            <a:r>
              <a:rPr lang="en-US" altLang="ko-KR" dirty="0">
                <a:sym typeface="Wingdings" panose="05000000000000000000" pitchFamily="2" charset="2"/>
              </a:rPr>
              <a:t>in </a:t>
            </a:r>
            <a:r>
              <a:rPr lang="en-US" altLang="ko-KR" i="1" dirty="0">
                <a:sym typeface="Wingdings" panose="05000000000000000000" pitchFamily="2" charset="2"/>
              </a:rPr>
              <a:t>Tr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marL="876300" lvl="1" indent="-419100">
              <a:buClr>
                <a:schemeClr val="tx1"/>
              </a:buClr>
              <a:buFont typeface="Symbol" panose="05050102010706020507" pitchFamily="18" charset="2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Expand </a:t>
            </a:r>
            <a:r>
              <a:rPr lang="en-US" altLang="ko-KR" i="1" dirty="0">
                <a:sym typeface="Wingdings" panose="05000000000000000000" pitchFamily="2" charset="2"/>
              </a:rPr>
              <a:t>n</a:t>
            </a:r>
            <a:r>
              <a:rPr lang="en-US" altLang="ko-KR" dirty="0">
                <a:sym typeface="Wingdings" panose="05000000000000000000" pitchFamily="2" charset="2"/>
              </a:rPr>
              <a:t>, generating a set </a:t>
            </a:r>
            <a:r>
              <a:rPr lang="en-US" altLang="ko-KR" i="1" dirty="0">
                <a:sym typeface="Wingdings" panose="05000000000000000000" pitchFamily="2" charset="2"/>
              </a:rPr>
              <a:t>M</a:t>
            </a:r>
            <a:r>
              <a:rPr lang="en-US" altLang="ko-KR" dirty="0">
                <a:sym typeface="Wingdings" panose="05000000000000000000" pitchFamily="2" charset="2"/>
              </a:rPr>
              <a:t> of successors + install </a:t>
            </a:r>
            <a:r>
              <a:rPr lang="en-US" altLang="ko-KR" i="1" dirty="0">
                <a:sym typeface="Wingdings" panose="05000000000000000000" pitchFamily="2" charset="2"/>
              </a:rPr>
              <a:t>M</a:t>
            </a:r>
            <a:r>
              <a:rPr lang="en-US" altLang="ko-KR" dirty="0">
                <a:sym typeface="Wingdings" panose="05000000000000000000" pitchFamily="2" charset="2"/>
              </a:rPr>
              <a:t> as successors of </a:t>
            </a:r>
            <a:r>
              <a:rPr lang="en-US" altLang="ko-KR" i="1" dirty="0">
                <a:sym typeface="Wingdings" panose="05000000000000000000" pitchFamily="2" charset="2"/>
              </a:rPr>
              <a:t>n</a:t>
            </a:r>
            <a:r>
              <a:rPr lang="en-US" altLang="ko-KR" dirty="0">
                <a:sym typeface="Wingdings" panose="05000000000000000000" pitchFamily="2" charset="2"/>
              </a:rPr>
              <a:t> by creating arcs from </a:t>
            </a:r>
            <a:r>
              <a:rPr lang="en-US" altLang="ko-KR" i="1" dirty="0">
                <a:sym typeface="Wingdings" panose="05000000000000000000" pitchFamily="2" charset="2"/>
              </a:rPr>
              <a:t>n</a:t>
            </a:r>
            <a:r>
              <a:rPr lang="en-US" altLang="ko-KR" dirty="0">
                <a:sym typeface="Wingdings" panose="05000000000000000000" pitchFamily="2" charset="2"/>
              </a:rPr>
              <a:t> to each member of </a:t>
            </a:r>
            <a:r>
              <a:rPr lang="en-US" altLang="ko-KR" i="1" dirty="0">
                <a:sym typeface="Wingdings" panose="05000000000000000000" pitchFamily="2" charset="2"/>
              </a:rPr>
              <a:t>M</a:t>
            </a:r>
          </a:p>
          <a:p>
            <a:pPr marL="876300" lvl="1" indent="-419100">
              <a:buClr>
                <a:schemeClr val="tx1"/>
              </a:buClr>
              <a:buFont typeface="Symbol" panose="05050102010706020507" pitchFamily="18" charset="2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Reorder the list </a:t>
            </a:r>
            <a:r>
              <a:rPr lang="en-US" altLang="ko-KR" b="1" i="1" dirty="0">
                <a:sym typeface="Wingdings" panose="05000000000000000000" pitchFamily="2" charset="2"/>
              </a:rPr>
              <a:t>OPEN</a:t>
            </a:r>
            <a:r>
              <a:rPr lang="en-US" altLang="ko-KR" dirty="0">
                <a:sym typeface="Wingdings" panose="05000000000000000000" pitchFamily="2" charset="2"/>
              </a:rPr>
              <a:t>: by arbitrary scheme or heuristic merit</a:t>
            </a:r>
            <a:endParaRPr lang="en-US" altLang="ko-KR" b="1" i="1" dirty="0">
              <a:sym typeface="Wingdings" panose="05000000000000000000" pitchFamily="2" charset="2"/>
            </a:endParaRPr>
          </a:p>
          <a:p>
            <a:pPr marL="876300" lvl="1" indent="-419100">
              <a:buClr>
                <a:schemeClr val="tx1"/>
              </a:buClr>
              <a:buFont typeface="Symbol" panose="05050102010706020507" pitchFamily="18" charset="2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Go to step 3</a:t>
            </a:r>
          </a:p>
        </p:txBody>
      </p:sp>
    </p:spTree>
    <p:extLst>
      <p:ext uri="{BB962C8B-B14F-4D97-AF65-F5344CB8AC3E}">
        <p14:creationId xmlns="" xmlns:p14="http://schemas.microsoft.com/office/powerpoint/2010/main" val="236592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E6ADBD8-7999-47A7-821B-93716E01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974599" cy="596348"/>
          </a:xfrm>
        </p:spPr>
        <p:txBody>
          <a:bodyPr>
            <a:normAutofit/>
          </a:bodyPr>
          <a:lstStyle/>
          <a:p>
            <a:r>
              <a:rPr lang="en-US" altLang="ko-KR" sz="3200" b="1" dirty="0" smtClean="0">
                <a:solidFill>
                  <a:srgbClr val="FF0000"/>
                </a:solidFill>
              </a:rPr>
              <a:t>2. </a:t>
            </a:r>
            <a:r>
              <a:rPr lang="en-US" altLang="ko-KR" sz="3200" b="1" dirty="0">
                <a:solidFill>
                  <a:srgbClr val="FF0000"/>
                </a:solidFill>
              </a:rPr>
              <a:t>A General Graph-Searching Algorithm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D9013986-95F8-4916-975D-6E4905879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0B064B58-262A-4281-9F54-128F04EA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12A4DE44-C559-4FD2-A2AF-D555D251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66D7FA40-5326-49ED-B047-4A533AEF3A50}"/>
              </a:ext>
            </a:extLst>
          </p:cNvPr>
          <p:cNvSpPr txBox="1">
            <a:spLocks noChangeArrowheads="1"/>
          </p:cNvSpPr>
          <p:nvPr/>
        </p:nvSpPr>
        <p:spPr>
          <a:xfrm>
            <a:off x="1056000" y="1413000"/>
            <a:ext cx="1036800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b="1" dirty="0">
                <a:solidFill>
                  <a:srgbClr val="0000FF"/>
                </a:solidFill>
              </a:rPr>
              <a:t>Breadth-first search</a:t>
            </a:r>
          </a:p>
          <a:p>
            <a:pPr lvl="1"/>
            <a:r>
              <a:rPr lang="en-US" altLang="ko-KR" sz="3000" dirty="0"/>
              <a:t>New nodes are put at the end of OPEN (FIFO)</a:t>
            </a:r>
          </a:p>
          <a:p>
            <a:pPr lvl="1"/>
            <a:r>
              <a:rPr lang="en-US" altLang="ko-KR" sz="3000" dirty="0"/>
              <a:t>Nodes are not reordered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altLang="ko-KR" sz="3000" b="1" dirty="0">
                <a:solidFill>
                  <a:srgbClr val="0000FF"/>
                </a:solidFill>
              </a:rPr>
              <a:t>Depth-first search</a:t>
            </a:r>
          </a:p>
          <a:p>
            <a:pPr lvl="1"/>
            <a:r>
              <a:rPr lang="en-US" altLang="ko-KR" sz="3000" dirty="0"/>
              <a:t>New nodes are put at the beginning of OPEN (LIFO)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altLang="ko-KR" sz="3000" b="1" dirty="0">
                <a:solidFill>
                  <a:srgbClr val="0000FF"/>
                </a:solidFill>
              </a:rPr>
              <a:t>Best-first (heuristic) search</a:t>
            </a:r>
          </a:p>
          <a:p>
            <a:pPr lvl="1"/>
            <a:r>
              <a:rPr lang="en-US" altLang="ko-KR" sz="3000" dirty="0"/>
              <a:t>OPEN is reordered according to the </a:t>
            </a:r>
            <a:r>
              <a:rPr lang="en-US" altLang="ko-KR" sz="3000" b="1" dirty="0">
                <a:solidFill>
                  <a:srgbClr val="FF0000"/>
                </a:solidFill>
              </a:rPr>
              <a:t>heuristic merit </a:t>
            </a:r>
            <a:r>
              <a:rPr lang="en-US" altLang="ko-KR" sz="3000" dirty="0"/>
              <a:t>of the nodes</a:t>
            </a:r>
          </a:p>
        </p:txBody>
      </p:sp>
    </p:spTree>
    <p:extLst>
      <p:ext uri="{BB962C8B-B14F-4D97-AF65-F5344CB8AC3E}">
        <p14:creationId xmlns="" xmlns:p14="http://schemas.microsoft.com/office/powerpoint/2010/main" val="57921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B56647C-F438-48B8-BD73-78373FAE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5158599" cy="596348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3. </a:t>
            </a:r>
            <a:r>
              <a:rPr lang="en-US" altLang="ko-KR" b="1" dirty="0">
                <a:solidFill>
                  <a:srgbClr val="FF0000"/>
                </a:solidFill>
              </a:rPr>
              <a:t>Algorithm A</a:t>
            </a:r>
            <a:r>
              <a:rPr lang="en-US" altLang="ko-KR" b="1" baseline="30000" dirty="0">
                <a:solidFill>
                  <a:srgbClr val="FF0000"/>
                </a:solidFill>
              </a:rPr>
              <a:t>*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BD0E5F46-95C6-4212-B157-585A8366E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5946D360-CD11-4DC1-AB57-44848D2D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D4EE85E6-BD79-478A-B35D-49A4615A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B2A313F1-DA4E-44A0-815B-7B32514E5E68}"/>
              </a:ext>
            </a:extLst>
          </p:cNvPr>
          <p:cNvSpPr txBox="1">
            <a:spLocks noChangeArrowheads="1"/>
          </p:cNvSpPr>
          <p:nvPr/>
        </p:nvSpPr>
        <p:spPr>
          <a:xfrm>
            <a:off x="840000" y="1335550"/>
            <a:ext cx="1080000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Algorithm A</a:t>
            </a:r>
            <a:r>
              <a:rPr lang="en-US" altLang="ko-KR" baseline="30000" dirty="0"/>
              <a:t>*</a:t>
            </a:r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Reorders</a:t>
            </a:r>
            <a:r>
              <a:rPr lang="en-US" altLang="ko-KR" dirty="0"/>
              <a:t> the nodes on OPEN according to increasing values of 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altLang="ko-KR" dirty="0"/>
              <a:t>Some additional notation</a:t>
            </a:r>
          </a:p>
          <a:p>
            <a:pPr lvl="1"/>
            <a:r>
              <a:rPr lang="en-US" altLang="ko-KR" i="1" dirty="0"/>
              <a:t>h(n)</a:t>
            </a:r>
            <a:r>
              <a:rPr lang="en-US" altLang="ko-KR" dirty="0"/>
              <a:t>: the </a:t>
            </a:r>
            <a:r>
              <a:rPr lang="en-US" altLang="ko-KR" b="1" i="1" dirty="0">
                <a:solidFill>
                  <a:srgbClr val="FF0000"/>
                </a:solidFill>
              </a:rPr>
              <a:t>actual cost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of the minimal cost path between </a:t>
            </a:r>
            <a:r>
              <a:rPr lang="en-US" altLang="ko-KR" i="1" dirty="0"/>
              <a:t>n</a:t>
            </a:r>
            <a:r>
              <a:rPr lang="en-US" altLang="ko-KR" dirty="0"/>
              <a:t> and a goal node</a:t>
            </a:r>
          </a:p>
          <a:p>
            <a:pPr lvl="1"/>
            <a:r>
              <a:rPr lang="en-US" altLang="ko-KR" i="1" dirty="0"/>
              <a:t>g(n)</a:t>
            </a:r>
            <a:r>
              <a:rPr lang="en-US" altLang="ko-KR" dirty="0"/>
              <a:t>: the cost of a minimal cost path from </a:t>
            </a:r>
            <a:r>
              <a:rPr lang="en-US" altLang="ko-KR" i="1" dirty="0"/>
              <a:t>n</a:t>
            </a:r>
            <a:r>
              <a:rPr lang="en-US" altLang="ko-KR" i="1" baseline="-25000" dirty="0"/>
              <a:t>0</a:t>
            </a:r>
            <a:r>
              <a:rPr lang="en-US" altLang="ko-KR" dirty="0"/>
              <a:t> to </a:t>
            </a:r>
            <a:r>
              <a:rPr lang="en-US" altLang="ko-KR" i="1" dirty="0"/>
              <a:t>n</a:t>
            </a:r>
          </a:p>
          <a:p>
            <a:pPr lvl="1"/>
            <a:r>
              <a:rPr lang="en-US" altLang="ko-KR" i="1" dirty="0"/>
              <a:t>f(n)</a:t>
            </a:r>
            <a:r>
              <a:rPr lang="en-US" altLang="ko-KR" dirty="0"/>
              <a:t> = </a:t>
            </a:r>
            <a:r>
              <a:rPr lang="en-US" altLang="ko-KR" i="1" dirty="0"/>
              <a:t>g(n) + h(n)</a:t>
            </a:r>
            <a:r>
              <a:rPr lang="en-US" altLang="ko-KR" dirty="0"/>
              <a:t>: the cost of a minimal cost path from </a:t>
            </a:r>
            <a:r>
              <a:rPr lang="en-US" altLang="ko-KR" i="1" dirty="0"/>
              <a:t>n</a:t>
            </a:r>
            <a:r>
              <a:rPr lang="en-US" altLang="ko-KR" i="1" baseline="-25000" dirty="0"/>
              <a:t>0</a:t>
            </a:r>
            <a:r>
              <a:rPr lang="en-US" altLang="ko-KR" dirty="0"/>
              <a:t> to a goal node over all paths via node </a:t>
            </a:r>
            <a:r>
              <a:rPr lang="en-US" altLang="ko-KR" i="1" dirty="0"/>
              <a:t>n</a:t>
            </a:r>
          </a:p>
          <a:p>
            <a:pPr lvl="1"/>
            <a:r>
              <a:rPr lang="en-US" altLang="ko-KR" i="1" dirty="0"/>
              <a:t>f(n</a:t>
            </a:r>
            <a:r>
              <a:rPr lang="en-US" altLang="ko-KR" i="1" baseline="-25000" dirty="0"/>
              <a:t>0</a:t>
            </a:r>
            <a:r>
              <a:rPr lang="en-US" altLang="ko-KR" dirty="0"/>
              <a:t> </a:t>
            </a:r>
            <a:r>
              <a:rPr lang="en-US" altLang="ko-KR" i="1" dirty="0"/>
              <a:t>)</a:t>
            </a:r>
            <a:r>
              <a:rPr lang="en-US" altLang="ko-KR" dirty="0"/>
              <a:t> = </a:t>
            </a:r>
            <a:r>
              <a:rPr lang="en-US" altLang="ko-KR" i="1" dirty="0"/>
              <a:t>h(n</a:t>
            </a:r>
            <a:r>
              <a:rPr lang="en-US" altLang="ko-KR" i="1" baseline="-25000" dirty="0"/>
              <a:t>0</a:t>
            </a:r>
            <a:r>
              <a:rPr lang="en-US" altLang="ko-KR" dirty="0"/>
              <a:t> </a:t>
            </a:r>
            <a:r>
              <a:rPr lang="en-US" altLang="ko-KR" i="1" dirty="0"/>
              <a:t>)</a:t>
            </a:r>
            <a:r>
              <a:rPr lang="en-US" altLang="ko-KR" dirty="0"/>
              <a:t>: the cost of a minimal cost path from </a:t>
            </a:r>
            <a:r>
              <a:rPr lang="en-US" altLang="ko-KR" i="1" dirty="0"/>
              <a:t>n</a:t>
            </a:r>
            <a:r>
              <a:rPr lang="en-US" altLang="ko-KR" i="1" baseline="-25000" dirty="0"/>
              <a:t>0</a:t>
            </a:r>
            <a:r>
              <a:rPr lang="en-US" altLang="ko-KR" dirty="0"/>
              <a:t> to a goal node</a:t>
            </a:r>
          </a:p>
          <a:p>
            <a:pPr lvl="1"/>
            <a:r>
              <a:rPr lang="en-US" altLang="ko-KR" dirty="0"/>
              <a:t>        : estimate of </a:t>
            </a:r>
            <a:r>
              <a:rPr lang="en-US" altLang="ko-KR" i="1" dirty="0"/>
              <a:t>h(n)</a:t>
            </a:r>
          </a:p>
          <a:p>
            <a:pPr lvl="1"/>
            <a:r>
              <a:rPr lang="en-US" altLang="ko-KR" dirty="0"/>
              <a:t>        : the cost of the lowest-cost path found by A* so far to </a:t>
            </a:r>
            <a:r>
              <a:rPr lang="en-US" altLang="ko-KR" i="1" dirty="0"/>
              <a:t>n</a:t>
            </a:r>
          </a:p>
        </p:txBody>
      </p:sp>
      <p:graphicFrame>
        <p:nvGraphicFramePr>
          <p:cNvPr id="7" name="Object 4">
            <a:extLst>
              <a:ext uri="{FF2B5EF4-FFF2-40B4-BE49-F238E27FC236}">
                <a16:creationId xmlns="" xmlns:a16="http://schemas.microsoft.com/office/drawing/2014/main" id="{E2A63348-E345-4004-AD1C-3D6FDA4A9C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778628351"/>
              </p:ext>
            </p:extLst>
          </p:nvPr>
        </p:nvGraphicFramePr>
        <p:xfrm>
          <a:off x="10344000" y="1773000"/>
          <a:ext cx="239713" cy="381000"/>
        </p:xfrm>
        <a:graphic>
          <a:graphicData uri="http://schemas.openxmlformats.org/presentationml/2006/ole">
            <p:oleObj spid="_x0000_s3101" name="Equation" r:id="rId3" imgW="152334" imgH="241195" progId="Equations">
              <p:embed/>
            </p:oleObj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="" xmlns:a16="http://schemas.microsoft.com/office/drawing/2014/main" id="{BC5F00BC-C636-469A-93A5-3E0C263026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139334661"/>
              </p:ext>
            </p:extLst>
          </p:nvPr>
        </p:nvGraphicFramePr>
        <p:xfrm>
          <a:off x="1560000" y="4941000"/>
          <a:ext cx="648000" cy="493814"/>
        </p:xfrm>
        <a:graphic>
          <a:graphicData uri="http://schemas.openxmlformats.org/presentationml/2006/ole">
            <p:oleObj spid="_x0000_s3102" name="Equation" r:id="rId4" imgW="317225" imgH="241091" progId="Equations">
              <p:embed/>
            </p:oleObj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="" xmlns:a16="http://schemas.microsoft.com/office/drawing/2014/main" id="{A2EAD171-5601-4748-8172-DFF57505F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574378348"/>
              </p:ext>
            </p:extLst>
          </p:nvPr>
        </p:nvGraphicFramePr>
        <p:xfrm>
          <a:off x="1416000" y="5373000"/>
          <a:ext cx="816480" cy="504000"/>
        </p:xfrm>
        <a:graphic>
          <a:graphicData uri="http://schemas.openxmlformats.org/presentationml/2006/ole">
            <p:oleObj spid="_x0000_s3103" name="Equation" r:id="rId5" imgW="330057" imgH="203112" progId="Equations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16741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E346F954-93B0-407A-9835-E86BE23AD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E9597010-9103-4DEC-BAA4-5A845D3ED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4CBEB20F-5CAA-4AA3-90B7-4A4B7372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F95D4C69-4A5C-434D-B3B3-0C594EE8AE41}"/>
              </a:ext>
            </a:extLst>
          </p:cNvPr>
          <p:cNvSpPr txBox="1">
            <a:spLocks noChangeArrowheads="1"/>
          </p:cNvSpPr>
          <p:nvPr/>
        </p:nvSpPr>
        <p:spPr>
          <a:xfrm>
            <a:off x="1560000" y="1346857"/>
            <a:ext cx="972000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Algorithm A</a:t>
            </a:r>
            <a:r>
              <a:rPr lang="en-US" altLang="ko-KR" baseline="30000" dirty="0"/>
              <a:t>*</a:t>
            </a:r>
          </a:p>
          <a:p>
            <a:pPr lvl="1"/>
            <a:r>
              <a:rPr lang="en-US" altLang="ko-KR" dirty="0"/>
              <a:t>If       = 0: uniform-cost search</a:t>
            </a:r>
          </a:p>
          <a:p>
            <a:pPr lvl="1"/>
            <a:r>
              <a:rPr lang="en-US" altLang="ko-KR" dirty="0"/>
              <a:t>When the graph being searched is not a tree?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more than one sequence of actions that can lead to the same world state from the starting state</a:t>
            </a:r>
          </a:p>
          <a:p>
            <a:pPr lvl="1"/>
            <a:r>
              <a:rPr lang="en-US" altLang="ko-KR" dirty="0"/>
              <a:t>In 8-puzzle problem</a:t>
            </a:r>
          </a:p>
          <a:p>
            <a:pPr lvl="2"/>
            <a:r>
              <a:rPr lang="en-US" altLang="ko-KR" dirty="0"/>
              <a:t>Actions are reversible: implicit graph is not a tree</a:t>
            </a:r>
          </a:p>
          <a:p>
            <a:pPr lvl="2"/>
            <a:r>
              <a:rPr lang="en-US" altLang="ko-KR" dirty="0"/>
              <a:t>Ignore loops in creating 8-puzzle search tree: don’t include the parent of a node among its successors</a:t>
            </a:r>
          </a:p>
          <a:p>
            <a:pPr lvl="2"/>
            <a:r>
              <a:rPr lang="en-US" altLang="ko-KR" dirty="0"/>
              <a:t>Step 6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Expand </a:t>
            </a:r>
            <a:r>
              <a:rPr lang="en-US" altLang="ko-KR" i="1" dirty="0">
                <a:sym typeface="Wingdings" panose="05000000000000000000" pitchFamily="2" charset="2"/>
              </a:rPr>
              <a:t>n</a:t>
            </a:r>
            <a:r>
              <a:rPr lang="en-US" altLang="ko-KR" dirty="0">
                <a:sym typeface="Wingdings" panose="05000000000000000000" pitchFamily="2" charset="2"/>
              </a:rPr>
              <a:t>, generating a set </a:t>
            </a:r>
            <a:r>
              <a:rPr lang="en-US" altLang="ko-KR" i="1" dirty="0">
                <a:sym typeface="Wingdings" panose="05000000000000000000" pitchFamily="2" charset="2"/>
              </a:rPr>
              <a:t>M</a:t>
            </a:r>
            <a:r>
              <a:rPr lang="en-US" altLang="ko-KR" dirty="0">
                <a:sym typeface="Wingdings" panose="05000000000000000000" pitchFamily="2" charset="2"/>
              </a:rPr>
              <a:t> of successors that are not already parents (ancestors) of </a:t>
            </a:r>
            <a:r>
              <a:rPr lang="en-US" altLang="ko-KR" i="1" dirty="0">
                <a:sym typeface="Wingdings" panose="05000000000000000000" pitchFamily="2" charset="2"/>
              </a:rPr>
              <a:t>n</a:t>
            </a:r>
            <a:r>
              <a:rPr lang="en-US" altLang="ko-KR" dirty="0">
                <a:sym typeface="Wingdings" panose="05000000000000000000" pitchFamily="2" charset="2"/>
              </a:rPr>
              <a:t> + install </a:t>
            </a:r>
            <a:r>
              <a:rPr lang="en-US" altLang="ko-KR" i="1" dirty="0">
                <a:sym typeface="Wingdings" panose="05000000000000000000" pitchFamily="2" charset="2"/>
              </a:rPr>
              <a:t>M</a:t>
            </a:r>
            <a:r>
              <a:rPr lang="en-US" altLang="ko-KR" dirty="0">
                <a:sym typeface="Wingdings" panose="05000000000000000000" pitchFamily="2" charset="2"/>
              </a:rPr>
              <a:t> as successors of </a:t>
            </a:r>
            <a:r>
              <a:rPr lang="en-US" altLang="ko-KR" i="1" dirty="0">
                <a:sym typeface="Wingdings" panose="05000000000000000000" pitchFamily="2" charset="2"/>
              </a:rPr>
              <a:t>n</a:t>
            </a:r>
            <a:r>
              <a:rPr lang="en-US" altLang="ko-KR" dirty="0">
                <a:sym typeface="Wingdings" panose="05000000000000000000" pitchFamily="2" charset="2"/>
              </a:rPr>
              <a:t> by creating arcs from </a:t>
            </a:r>
            <a:r>
              <a:rPr lang="en-US" altLang="ko-KR" i="1" dirty="0">
                <a:sym typeface="Wingdings" panose="05000000000000000000" pitchFamily="2" charset="2"/>
              </a:rPr>
              <a:t>n</a:t>
            </a:r>
            <a:r>
              <a:rPr lang="en-US" altLang="ko-KR" dirty="0">
                <a:sym typeface="Wingdings" panose="05000000000000000000" pitchFamily="2" charset="2"/>
              </a:rPr>
              <a:t> to each member of </a:t>
            </a:r>
            <a:r>
              <a:rPr lang="en-US" altLang="ko-KR" i="1" dirty="0">
                <a:sym typeface="Wingdings" panose="05000000000000000000" pitchFamily="2" charset="2"/>
              </a:rPr>
              <a:t>M</a:t>
            </a:r>
          </a:p>
        </p:txBody>
      </p:sp>
      <p:graphicFrame>
        <p:nvGraphicFramePr>
          <p:cNvPr id="7" name="Object 4">
            <a:extLst>
              <a:ext uri="{FF2B5EF4-FFF2-40B4-BE49-F238E27FC236}">
                <a16:creationId xmlns="" xmlns:a16="http://schemas.microsoft.com/office/drawing/2014/main" id="{1FB7F605-3021-4F81-9C66-12FA2DA405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104731759"/>
              </p:ext>
            </p:extLst>
          </p:nvPr>
        </p:nvGraphicFramePr>
        <p:xfrm>
          <a:off x="2712000" y="1845000"/>
          <a:ext cx="200025" cy="339725"/>
        </p:xfrm>
        <a:graphic>
          <a:graphicData uri="http://schemas.openxmlformats.org/presentationml/2006/ole">
            <p:oleObj spid="_x0000_s4107" name="Equation" r:id="rId3" imgW="126780" imgH="215526" progId="Equations">
              <p:embed/>
            </p:oleObj>
          </a:graphicData>
        </a:graphic>
      </p:graphicFrame>
      <p:sp>
        <p:nvSpPr>
          <p:cNvPr id="9" name="标题 1">
            <a:extLst>
              <a:ext uri="{FF2B5EF4-FFF2-40B4-BE49-F238E27FC236}">
                <a16:creationId xmlns="" xmlns:a16="http://schemas.microsoft.com/office/drawing/2014/main" id="{8B56647C-F438-48B8-BD73-78373FAE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5158599" cy="596348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3. </a:t>
            </a:r>
            <a:r>
              <a:rPr lang="en-US" altLang="ko-KR" b="1" dirty="0">
                <a:solidFill>
                  <a:srgbClr val="FF0000"/>
                </a:solidFill>
              </a:rPr>
              <a:t>Algorithm A</a:t>
            </a:r>
            <a:r>
              <a:rPr lang="en-US" altLang="ko-KR" b="1" baseline="30000" dirty="0">
                <a:solidFill>
                  <a:srgbClr val="FF0000"/>
                </a:solidFill>
              </a:rPr>
              <a:t>*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3482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EE49B248-84C7-49B9-BC98-DD4BFB620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359060AB-E29E-4993-A619-C3C552C03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2546DC8F-2FF5-4594-AA6E-CC3B6DB49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7E978B7E-36AF-4C3B-AF6B-21546F813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00" y="5895773"/>
            <a:ext cx="5638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3600" dirty="0"/>
              <a:t>Figure 9.3 Heuristic Search Notation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="" xmlns:a16="http://schemas.microsoft.com/office/drawing/2014/main" id="{3659995D-A857-44BE-B974-DF9B192D4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00" y="260350"/>
            <a:ext cx="5380038" cy="574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71098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5E13CFDF-CA7C-4B75-9B81-9D5F7B02D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DFCC3A76-A3E3-4632-B79B-4291ACDE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1C46F90C-B744-40E8-864B-F2761F0F4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F4032AE8-9B88-423A-9E89-F8C89F30910D}"/>
              </a:ext>
            </a:extLst>
          </p:cNvPr>
          <p:cNvSpPr txBox="1">
            <a:spLocks noChangeArrowheads="1"/>
          </p:cNvSpPr>
          <p:nvPr/>
        </p:nvSpPr>
        <p:spPr>
          <a:xfrm>
            <a:off x="744000" y="1269000"/>
            <a:ext cx="1144800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Modification of A* to prevent duplicate search effort</a:t>
            </a:r>
          </a:p>
          <a:p>
            <a:pPr lvl="1"/>
            <a:r>
              <a:rPr lang="en-US" altLang="ko-KR" sz="3200" i="1" dirty="0"/>
              <a:t>G</a:t>
            </a:r>
          </a:p>
          <a:p>
            <a:pPr lvl="2"/>
            <a:r>
              <a:rPr lang="en-US" altLang="ko-KR" sz="3200" dirty="0"/>
              <a:t>search graph generated by A*</a:t>
            </a:r>
          </a:p>
          <a:p>
            <a:pPr lvl="2"/>
            <a:r>
              <a:rPr lang="en-US" altLang="ko-KR" sz="3200" dirty="0"/>
              <a:t>structure of nodes and arcs generated by A*</a:t>
            </a:r>
          </a:p>
          <a:p>
            <a:pPr lvl="1"/>
            <a:r>
              <a:rPr lang="en-US" altLang="ko-KR" sz="3200" i="1" dirty="0"/>
              <a:t>Tr</a:t>
            </a:r>
          </a:p>
          <a:p>
            <a:pPr lvl="2"/>
            <a:r>
              <a:rPr lang="en-US" altLang="ko-KR" sz="3200" dirty="0"/>
              <a:t>subgraph of </a:t>
            </a:r>
            <a:r>
              <a:rPr lang="en-US" altLang="ko-KR" sz="3200" i="1" dirty="0"/>
              <a:t>G</a:t>
            </a:r>
            <a:endParaRPr lang="en-US" altLang="ko-KR" sz="3200" dirty="0"/>
          </a:p>
          <a:p>
            <a:pPr lvl="2"/>
            <a:r>
              <a:rPr lang="en-US" altLang="ko-KR" sz="3200" dirty="0"/>
              <a:t>tree of best (minimal cost) paths</a:t>
            </a:r>
          </a:p>
          <a:p>
            <a:pPr lvl="1"/>
            <a:r>
              <a:rPr lang="en-US" altLang="ko-KR" sz="3200" dirty="0"/>
              <a:t>Keep the search graph</a:t>
            </a:r>
          </a:p>
          <a:p>
            <a:pPr lvl="2"/>
            <a:r>
              <a:rPr lang="en-US" altLang="ko-KR" sz="3200" dirty="0"/>
              <a:t>subsequent search may find shorter paths</a:t>
            </a:r>
          </a:p>
          <a:p>
            <a:pPr lvl="2"/>
            <a:r>
              <a:rPr lang="en-US" altLang="ko-KR" sz="3200" dirty="0"/>
              <a:t>the paths use some of the arcs in the earlier search graph, not in the earlier search tree</a:t>
            </a:r>
          </a:p>
        </p:txBody>
      </p:sp>
      <p:sp>
        <p:nvSpPr>
          <p:cNvPr id="8" name="标题 1">
            <a:extLst>
              <a:ext uri="{FF2B5EF4-FFF2-40B4-BE49-F238E27FC236}">
                <a16:creationId xmlns="" xmlns:a16="http://schemas.microsoft.com/office/drawing/2014/main" id="{8B56647C-F438-48B8-BD73-78373FAE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5158599" cy="596348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3. </a:t>
            </a:r>
            <a:r>
              <a:rPr lang="en-US" altLang="ko-KR" b="1" dirty="0">
                <a:solidFill>
                  <a:srgbClr val="FF0000"/>
                </a:solidFill>
              </a:rPr>
              <a:t>Algorithm A</a:t>
            </a:r>
            <a:r>
              <a:rPr lang="en-US" altLang="ko-KR" b="1" baseline="30000" dirty="0">
                <a:solidFill>
                  <a:srgbClr val="FF0000"/>
                </a:solidFill>
              </a:rPr>
              <a:t>*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77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68C87C0-6EEA-40F8-9C5D-A3F818BB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545065"/>
            <a:ext cx="8126199" cy="596348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Figure 9.4 Search Graphs and Trees Produced by a Search Procedure</a:t>
            </a:r>
            <a:br>
              <a:rPr lang="en-US" altLang="ko-KR" sz="2800" dirty="0"/>
            </a:br>
            <a:endParaRPr lang="zh-CN" altLang="en-US" sz="2800" dirty="0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FAD65178-1C1D-4276-8566-CBF7F6DA9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56E3B2A8-7406-498B-A472-60D05A2D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BB3373B8-3B8F-4E91-A4AB-55161D28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CEEBE13F-A059-4216-921F-ECC1FBFD4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791200"/>
            <a:ext cx="8763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ko-KR" dirty="0">
              <a:solidFill>
                <a:srgbClr val="FFCC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="" xmlns:a16="http://schemas.microsoft.com/office/drawing/2014/main" id="{BD6088F2-E2DF-4AC5-BCA5-6DEBA70CC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00" y="1269000"/>
            <a:ext cx="8256587" cy="471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90049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BD03F59B-D7ED-4F29-851C-4CB1DCC5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F4E2B835-C7F2-4512-8D7E-3EED8D567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D0CB3770-0A8C-41CC-B983-5970B684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CFD820B1-66EB-4E2B-8E73-6B43F17D3053}"/>
              </a:ext>
            </a:extLst>
          </p:cNvPr>
          <p:cNvSpPr txBox="1">
            <a:spLocks noChangeArrowheads="1"/>
          </p:cNvSpPr>
          <p:nvPr/>
        </p:nvSpPr>
        <p:spPr>
          <a:xfrm>
            <a:off x="912000" y="1197000"/>
            <a:ext cx="10080000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5300" indent="-495300"/>
            <a:r>
              <a:rPr lang="en-US" altLang="ko-KR" dirty="0"/>
              <a:t>A* that maintains the search graph</a:t>
            </a:r>
          </a:p>
          <a:p>
            <a:pPr marL="876300" lvl="1" indent="-419100">
              <a:spcBef>
                <a:spcPts val="1800"/>
              </a:spcBef>
              <a:buClr>
                <a:schemeClr val="tx1"/>
              </a:buClr>
              <a:buFont typeface="Symbol" panose="05050102010706020507" pitchFamily="18" charset="2"/>
              <a:buAutoNum type="arabicPeriod"/>
            </a:pPr>
            <a:r>
              <a:rPr lang="en-US" altLang="ko-KR" dirty="0"/>
              <a:t>Create a search graph, </a:t>
            </a:r>
            <a:r>
              <a:rPr lang="en-US" altLang="ko-KR" i="1" dirty="0"/>
              <a:t>G</a:t>
            </a:r>
            <a:r>
              <a:rPr lang="en-US" altLang="ko-KR" dirty="0"/>
              <a:t>, consisting solely of the start node, </a:t>
            </a:r>
            <a:r>
              <a:rPr lang="en-US" altLang="ko-KR" i="1" dirty="0"/>
              <a:t>n</a:t>
            </a:r>
            <a:r>
              <a:rPr lang="en-US" altLang="ko-KR" i="1" baseline="-25000" dirty="0"/>
              <a:t>0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put </a:t>
            </a:r>
            <a:r>
              <a:rPr lang="en-US" altLang="ko-KR" i="1" dirty="0"/>
              <a:t>n</a:t>
            </a:r>
            <a:r>
              <a:rPr lang="en-US" altLang="ko-KR" i="1" baseline="-25000" dirty="0"/>
              <a:t>0</a:t>
            </a:r>
            <a:r>
              <a:rPr lang="en-US" altLang="ko-KR" dirty="0">
                <a:sym typeface="Wingdings" panose="05000000000000000000" pitchFamily="2" charset="2"/>
              </a:rPr>
              <a:t> on a list </a:t>
            </a:r>
            <a:r>
              <a:rPr lang="en-US" altLang="ko-KR" b="1" i="1" dirty="0">
                <a:sym typeface="Wingdings" panose="05000000000000000000" pitchFamily="2" charset="2"/>
              </a:rPr>
              <a:t>OPEN</a:t>
            </a:r>
            <a:endParaRPr lang="en-US" altLang="ko-KR" b="1" i="1" dirty="0"/>
          </a:p>
          <a:p>
            <a:pPr marL="876300" lvl="1" indent="-419100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Font typeface="Symbol" panose="05050102010706020507" pitchFamily="18" charset="2"/>
              <a:buAutoNum type="arabicPeriod"/>
            </a:pPr>
            <a:r>
              <a:rPr lang="en-US" altLang="ko-KR" dirty="0"/>
              <a:t>Create a list </a:t>
            </a:r>
            <a:r>
              <a:rPr lang="en-US" altLang="ko-KR" b="1" i="1" dirty="0"/>
              <a:t>CLOSED</a:t>
            </a:r>
            <a:r>
              <a:rPr lang="en-US" altLang="ko-KR" dirty="0"/>
              <a:t>: initially empty</a:t>
            </a:r>
          </a:p>
          <a:p>
            <a:pPr marL="876300" lvl="1" indent="-419100">
              <a:buClr>
                <a:schemeClr val="tx1"/>
              </a:buClr>
              <a:buFont typeface="Symbol" panose="05050102010706020507" pitchFamily="18" charset="2"/>
              <a:buAutoNum type="arabicPeriod"/>
            </a:pPr>
            <a:r>
              <a:rPr lang="en-US" altLang="ko-KR" dirty="0"/>
              <a:t>If </a:t>
            </a:r>
            <a:r>
              <a:rPr lang="en-US" altLang="ko-KR" b="1" i="1" dirty="0"/>
              <a:t>OPEN</a:t>
            </a:r>
            <a:r>
              <a:rPr lang="en-US" altLang="ko-KR" dirty="0"/>
              <a:t> is empty, exit with failure</a:t>
            </a:r>
          </a:p>
          <a:p>
            <a:pPr marL="876300" lvl="1" indent="-419100">
              <a:spcBef>
                <a:spcPts val="1200"/>
              </a:spcBef>
              <a:buClr>
                <a:schemeClr val="tx1"/>
              </a:buClr>
              <a:buFont typeface="Symbol" panose="05050102010706020507" pitchFamily="18" charset="2"/>
              <a:buAutoNum type="arabicPeriod"/>
            </a:pPr>
            <a:r>
              <a:rPr lang="en-US" altLang="ko-KR" dirty="0"/>
              <a:t>Select the first node on OPEN </a:t>
            </a:r>
            <a:r>
              <a:rPr lang="en-US" altLang="ko-KR" dirty="0">
                <a:sym typeface="Wingdings" panose="05000000000000000000" pitchFamily="2" charset="2"/>
              </a:rPr>
              <a:t> remove it from </a:t>
            </a:r>
            <a:r>
              <a:rPr lang="en-US" altLang="ko-KR" b="1" i="1" dirty="0">
                <a:sym typeface="Wingdings" panose="05000000000000000000" pitchFamily="2" charset="2"/>
              </a:rPr>
              <a:t>OPEN</a:t>
            </a:r>
            <a:r>
              <a:rPr lang="en-US" altLang="ko-KR" dirty="0">
                <a:sym typeface="Wingdings" panose="05000000000000000000" pitchFamily="2" charset="2"/>
              </a:rPr>
              <a:t>  put it on </a:t>
            </a:r>
            <a:r>
              <a:rPr lang="en-US" altLang="ko-KR" b="1" i="1" dirty="0">
                <a:sym typeface="Wingdings" panose="05000000000000000000" pitchFamily="2" charset="2"/>
              </a:rPr>
              <a:t>CLOSED</a:t>
            </a:r>
            <a:r>
              <a:rPr lang="en-US" altLang="ko-KR" dirty="0">
                <a:sym typeface="Wingdings" panose="05000000000000000000" pitchFamily="2" charset="2"/>
              </a:rPr>
              <a:t>: node </a:t>
            </a:r>
            <a:r>
              <a:rPr lang="en-US" altLang="ko-KR" i="1" dirty="0">
                <a:sym typeface="Wingdings" panose="05000000000000000000" pitchFamily="2" charset="2"/>
              </a:rPr>
              <a:t>n</a:t>
            </a:r>
          </a:p>
          <a:p>
            <a:pPr marL="876300" lvl="1" indent="-419100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Font typeface="Symbol" panose="05050102010706020507" pitchFamily="18" charset="2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If </a:t>
            </a:r>
            <a:r>
              <a:rPr lang="en-US" altLang="ko-KR" i="1" dirty="0">
                <a:sym typeface="Wingdings" panose="05000000000000000000" pitchFamily="2" charset="2"/>
              </a:rPr>
              <a:t>n</a:t>
            </a:r>
            <a:r>
              <a:rPr lang="en-US" altLang="ko-KR" dirty="0">
                <a:sym typeface="Wingdings" panose="05000000000000000000" pitchFamily="2" charset="2"/>
              </a:rPr>
              <a:t> is a goal node, exit successfully: obtain solution by tracing a path along the pointers from </a:t>
            </a:r>
            <a:r>
              <a:rPr lang="en-US" altLang="ko-KR" i="1" dirty="0">
                <a:sym typeface="Wingdings" panose="05000000000000000000" pitchFamily="2" charset="2"/>
              </a:rPr>
              <a:t>n</a:t>
            </a:r>
            <a:r>
              <a:rPr lang="en-US" altLang="ko-KR" dirty="0">
                <a:sym typeface="Wingdings" panose="05000000000000000000" pitchFamily="2" charset="2"/>
              </a:rPr>
              <a:t> to </a:t>
            </a:r>
            <a:r>
              <a:rPr lang="en-US" altLang="ko-KR" i="1" dirty="0"/>
              <a:t>n</a:t>
            </a:r>
            <a:r>
              <a:rPr lang="en-US" altLang="ko-KR" i="1" baseline="-25000" dirty="0"/>
              <a:t>0 </a:t>
            </a:r>
            <a:r>
              <a:rPr lang="en-US" altLang="ko-KR" dirty="0">
                <a:sym typeface="Wingdings" panose="05000000000000000000" pitchFamily="2" charset="2"/>
              </a:rPr>
              <a:t>in </a:t>
            </a:r>
            <a:r>
              <a:rPr lang="en-US" altLang="ko-KR" i="1" dirty="0">
                <a:sym typeface="Wingdings" panose="05000000000000000000" pitchFamily="2" charset="2"/>
              </a:rPr>
              <a:t>G</a:t>
            </a:r>
          </a:p>
          <a:p>
            <a:pPr marL="876300" lvl="1" indent="-419100">
              <a:buClr>
                <a:schemeClr val="tx1"/>
              </a:buClr>
              <a:buFont typeface="Symbol" panose="05050102010706020507" pitchFamily="18" charset="2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Expand node </a:t>
            </a:r>
            <a:r>
              <a:rPr lang="en-US" altLang="ko-KR" i="1" dirty="0">
                <a:sym typeface="Wingdings" panose="05000000000000000000" pitchFamily="2" charset="2"/>
              </a:rPr>
              <a:t>n</a:t>
            </a:r>
            <a:r>
              <a:rPr lang="en-US" altLang="ko-KR" dirty="0">
                <a:sym typeface="Wingdings" panose="05000000000000000000" pitchFamily="2" charset="2"/>
              </a:rPr>
              <a:t>, generating the set, </a:t>
            </a:r>
            <a:r>
              <a:rPr lang="en-US" altLang="ko-KR" i="1" dirty="0">
                <a:sym typeface="Wingdings" panose="05000000000000000000" pitchFamily="2" charset="2"/>
              </a:rPr>
              <a:t>M</a:t>
            </a:r>
            <a:r>
              <a:rPr lang="en-US" altLang="ko-KR" dirty="0">
                <a:sym typeface="Wingdings" panose="05000000000000000000" pitchFamily="2" charset="2"/>
              </a:rPr>
              <a:t>, of its successors that are not already ancestors of </a:t>
            </a:r>
            <a:r>
              <a:rPr lang="en-US" altLang="ko-KR" i="1" dirty="0">
                <a:sym typeface="Wingdings" panose="05000000000000000000" pitchFamily="2" charset="2"/>
              </a:rPr>
              <a:t>n</a:t>
            </a:r>
            <a:r>
              <a:rPr lang="en-US" altLang="ko-KR" dirty="0">
                <a:sym typeface="Wingdings" panose="05000000000000000000" pitchFamily="2" charset="2"/>
              </a:rPr>
              <a:t> in </a:t>
            </a:r>
            <a:r>
              <a:rPr lang="en-US" altLang="ko-KR" i="1" dirty="0">
                <a:sym typeface="Wingdings" panose="05000000000000000000" pitchFamily="2" charset="2"/>
              </a:rPr>
              <a:t>G</a:t>
            </a:r>
            <a:r>
              <a:rPr lang="en-US" altLang="ko-KR" dirty="0">
                <a:sym typeface="Wingdings" panose="05000000000000000000" pitchFamily="2" charset="2"/>
              </a:rPr>
              <a:t> install these members of </a:t>
            </a:r>
            <a:r>
              <a:rPr lang="en-US" altLang="ko-KR" i="1" dirty="0">
                <a:sym typeface="Wingdings" panose="05000000000000000000" pitchFamily="2" charset="2"/>
              </a:rPr>
              <a:t>M</a:t>
            </a:r>
            <a:r>
              <a:rPr lang="en-US" altLang="ko-KR" dirty="0">
                <a:sym typeface="Wingdings" panose="05000000000000000000" pitchFamily="2" charset="2"/>
              </a:rPr>
              <a:t> as successors of </a:t>
            </a:r>
            <a:r>
              <a:rPr lang="en-US" altLang="ko-KR" i="1" dirty="0">
                <a:sym typeface="Wingdings" panose="05000000000000000000" pitchFamily="2" charset="2"/>
              </a:rPr>
              <a:t>n</a:t>
            </a:r>
            <a:r>
              <a:rPr lang="en-US" altLang="ko-KR" dirty="0">
                <a:sym typeface="Wingdings" panose="05000000000000000000" pitchFamily="2" charset="2"/>
              </a:rPr>
              <a:t> in </a:t>
            </a:r>
            <a:r>
              <a:rPr lang="en-US" altLang="ko-KR" i="1" dirty="0">
                <a:sym typeface="Wingdings" panose="05000000000000000000" pitchFamily="2" charset="2"/>
              </a:rPr>
              <a:t>G</a:t>
            </a:r>
          </a:p>
        </p:txBody>
      </p:sp>
      <p:sp>
        <p:nvSpPr>
          <p:cNvPr id="8" name="标题 1">
            <a:extLst>
              <a:ext uri="{FF2B5EF4-FFF2-40B4-BE49-F238E27FC236}">
                <a16:creationId xmlns="" xmlns:a16="http://schemas.microsoft.com/office/drawing/2014/main" id="{8B56647C-F438-48B8-BD73-78373FAE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5158599" cy="596348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3. </a:t>
            </a:r>
            <a:r>
              <a:rPr lang="en-US" altLang="ko-KR" b="1" dirty="0">
                <a:solidFill>
                  <a:srgbClr val="FF0000"/>
                </a:solidFill>
              </a:rPr>
              <a:t>Algorithm A</a:t>
            </a:r>
            <a:r>
              <a:rPr lang="en-US" altLang="ko-KR" b="1" baseline="30000" dirty="0">
                <a:solidFill>
                  <a:srgbClr val="FF0000"/>
                </a:solidFill>
              </a:rPr>
              <a:t>*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06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A8AA3455-0569-4E63-B7F0-D025FB942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52D9A3D1-D762-4380-8EF1-D5DE1F97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0D1691EE-6EB6-42F6-A48B-951136ACE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3EBDAA73-52F4-46D0-A498-E582DA2F4DF3}"/>
              </a:ext>
            </a:extLst>
          </p:cNvPr>
          <p:cNvSpPr txBox="1">
            <a:spLocks noChangeArrowheads="1"/>
          </p:cNvSpPr>
          <p:nvPr/>
        </p:nvSpPr>
        <p:spPr>
          <a:xfrm>
            <a:off x="984000" y="1326026"/>
            <a:ext cx="1036800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0" lvl="1" indent="-419100">
              <a:buClr>
                <a:schemeClr val="tx1"/>
              </a:buClr>
              <a:buFont typeface="Symbol" panose="05050102010706020507" pitchFamily="18" charset="2"/>
              <a:buAutoNum type="arabicPeriod" startAt="7"/>
            </a:pPr>
            <a:r>
              <a:rPr lang="en-US" altLang="ko-KR" dirty="0">
                <a:sym typeface="Wingdings" panose="05000000000000000000" pitchFamily="2" charset="2"/>
              </a:rPr>
              <a:t>Establish a pointer to </a:t>
            </a:r>
            <a:r>
              <a:rPr lang="en-US" altLang="ko-KR" i="1" dirty="0">
                <a:sym typeface="Wingdings" panose="05000000000000000000" pitchFamily="2" charset="2"/>
              </a:rPr>
              <a:t>n</a:t>
            </a:r>
            <a:r>
              <a:rPr lang="en-US" altLang="ko-KR" dirty="0">
                <a:sym typeface="Wingdings" panose="05000000000000000000" pitchFamily="2" charset="2"/>
              </a:rPr>
              <a:t> from each of those members of </a:t>
            </a:r>
            <a:r>
              <a:rPr lang="en-US" altLang="ko-KR" i="1" dirty="0">
                <a:sym typeface="Wingdings" panose="05000000000000000000" pitchFamily="2" charset="2"/>
              </a:rPr>
              <a:t>M</a:t>
            </a:r>
            <a:r>
              <a:rPr lang="en-US" altLang="ko-KR" dirty="0">
                <a:sym typeface="Wingdings" panose="05000000000000000000" pitchFamily="2" charset="2"/>
              </a:rPr>
              <a:t> that were not already in </a:t>
            </a:r>
            <a:r>
              <a:rPr lang="en-US" altLang="ko-KR" i="1" dirty="0">
                <a:sym typeface="Wingdings" panose="05000000000000000000" pitchFamily="2" charset="2"/>
              </a:rPr>
              <a:t>G </a:t>
            </a:r>
            <a:r>
              <a:rPr lang="en-US" altLang="ko-KR" dirty="0">
                <a:sym typeface="Wingdings" panose="05000000000000000000" pitchFamily="2" charset="2"/>
              </a:rPr>
              <a:t> add these members of </a:t>
            </a:r>
            <a:r>
              <a:rPr lang="en-US" altLang="ko-KR" i="1" dirty="0">
                <a:sym typeface="Wingdings" panose="05000000000000000000" pitchFamily="2" charset="2"/>
              </a:rPr>
              <a:t>M</a:t>
            </a:r>
            <a:r>
              <a:rPr lang="en-US" altLang="ko-KR" dirty="0">
                <a:sym typeface="Wingdings" panose="05000000000000000000" pitchFamily="2" charset="2"/>
              </a:rPr>
              <a:t> to </a:t>
            </a:r>
            <a:r>
              <a:rPr lang="en-US" altLang="ko-KR" b="1" i="1" dirty="0">
                <a:sym typeface="Wingdings" panose="05000000000000000000" pitchFamily="2" charset="2"/>
              </a:rPr>
              <a:t>OPEN</a:t>
            </a:r>
          </a:p>
          <a:p>
            <a:pPr marL="876300" lvl="1" indent="-419100">
              <a:buFont typeface="Symbol" panose="05050102010706020507" pitchFamily="18" charset="2"/>
              <a:buNone/>
            </a:pPr>
            <a:r>
              <a:rPr lang="en-US" altLang="ko-KR" dirty="0">
                <a:sym typeface="Wingdings" panose="05000000000000000000" pitchFamily="2" charset="2"/>
              </a:rPr>
              <a:t>       for each member, </a:t>
            </a:r>
            <a:r>
              <a:rPr lang="en-US" altLang="ko-KR" i="1" dirty="0">
                <a:sym typeface="Wingdings" panose="05000000000000000000" pitchFamily="2" charset="2"/>
              </a:rPr>
              <a:t>m</a:t>
            </a:r>
            <a:r>
              <a:rPr lang="en-US" altLang="ko-KR" dirty="0">
                <a:sym typeface="Wingdings" panose="05000000000000000000" pitchFamily="2" charset="2"/>
              </a:rPr>
              <a:t>, redirect its pointer to </a:t>
            </a:r>
            <a:r>
              <a:rPr lang="en-US" altLang="ko-KR" i="1" dirty="0">
                <a:sym typeface="Wingdings" panose="05000000000000000000" pitchFamily="2" charset="2"/>
              </a:rPr>
              <a:t>n</a:t>
            </a:r>
            <a:r>
              <a:rPr lang="en-US" altLang="ko-KR" dirty="0">
                <a:sym typeface="Wingdings" panose="05000000000000000000" pitchFamily="2" charset="2"/>
              </a:rPr>
              <a:t> if the best path to </a:t>
            </a:r>
            <a:r>
              <a:rPr lang="en-US" altLang="ko-KR" i="1" dirty="0">
                <a:sym typeface="Wingdings" panose="05000000000000000000" pitchFamily="2" charset="2"/>
              </a:rPr>
              <a:t>m</a:t>
            </a:r>
            <a:r>
              <a:rPr lang="en-US" altLang="ko-KR" dirty="0">
                <a:sym typeface="Wingdings" panose="05000000000000000000" pitchFamily="2" charset="2"/>
              </a:rPr>
              <a:t> found so far is through </a:t>
            </a:r>
            <a:r>
              <a:rPr lang="en-US" altLang="ko-KR" i="1" dirty="0">
                <a:sym typeface="Wingdings" panose="05000000000000000000" pitchFamily="2" charset="2"/>
              </a:rPr>
              <a:t>n</a:t>
            </a:r>
            <a:r>
              <a:rPr lang="en-US" altLang="ko-KR" dirty="0">
                <a:sym typeface="Wingdings" panose="05000000000000000000" pitchFamily="2" charset="2"/>
              </a:rPr>
              <a:t>  for each member of </a:t>
            </a:r>
            <a:r>
              <a:rPr lang="en-US" altLang="ko-KR" i="1" dirty="0">
                <a:sym typeface="Wingdings" panose="05000000000000000000" pitchFamily="2" charset="2"/>
              </a:rPr>
              <a:t>M</a:t>
            </a:r>
            <a:r>
              <a:rPr lang="en-US" altLang="ko-KR" dirty="0">
                <a:sym typeface="Wingdings" panose="05000000000000000000" pitchFamily="2" charset="2"/>
              </a:rPr>
              <a:t> already on </a:t>
            </a:r>
            <a:r>
              <a:rPr lang="en-US" altLang="ko-KR" b="1" i="1" dirty="0">
                <a:sym typeface="Wingdings" panose="05000000000000000000" pitchFamily="2" charset="2"/>
              </a:rPr>
              <a:t>CLOSED</a:t>
            </a:r>
            <a:r>
              <a:rPr lang="en-US" altLang="ko-KR" dirty="0">
                <a:sym typeface="Wingdings" panose="05000000000000000000" pitchFamily="2" charset="2"/>
              </a:rPr>
              <a:t>, redirect the pointers of each of its descendants in </a:t>
            </a:r>
            <a:r>
              <a:rPr lang="en-US" altLang="ko-KR" i="1" dirty="0">
                <a:sym typeface="Wingdings" panose="05000000000000000000" pitchFamily="2" charset="2"/>
              </a:rPr>
              <a:t>G</a:t>
            </a:r>
          </a:p>
          <a:p>
            <a:pPr marL="876300" lvl="1" indent="-419100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Font typeface="Symbol" panose="05050102010706020507" pitchFamily="18" charset="2"/>
              <a:buAutoNum type="arabicPeriod" startAt="8"/>
            </a:pPr>
            <a:r>
              <a:rPr lang="en-US" altLang="ko-KR" b="1" dirty="0">
                <a:solidFill>
                  <a:srgbClr val="FF0000"/>
                </a:solidFill>
              </a:rPr>
              <a:t>Reorder the list OPEN in order of increasing       values</a:t>
            </a:r>
          </a:p>
          <a:p>
            <a:pPr marL="876300" lvl="1" indent="-419100">
              <a:buClr>
                <a:schemeClr val="tx1"/>
              </a:buClr>
              <a:buFont typeface="Symbol" panose="05050102010706020507" pitchFamily="18" charset="2"/>
              <a:buAutoNum type="arabicPeriod" startAt="8"/>
            </a:pPr>
            <a:r>
              <a:rPr lang="en-US" altLang="ko-KR" dirty="0"/>
              <a:t>Go to step 3</a:t>
            </a:r>
          </a:p>
          <a:p>
            <a:pPr marL="876300" lvl="1" indent="-419100">
              <a:buClr>
                <a:schemeClr val="tx1"/>
              </a:buClr>
              <a:buFont typeface="Symbol" panose="05050102010706020507" pitchFamily="18" charset="2"/>
              <a:buAutoNum type="arabicPeriod" startAt="8"/>
            </a:pPr>
            <a:endParaRPr lang="en-US" altLang="ko-KR" dirty="0"/>
          </a:p>
          <a:p>
            <a:pPr marL="876300" lvl="1" indent="-419100">
              <a:buClr>
                <a:srgbClr val="CC99FF"/>
              </a:buClr>
            </a:pPr>
            <a:r>
              <a:rPr lang="en-US" altLang="ko-KR" dirty="0"/>
              <a:t>Redirecting pointers of descendants of nodes</a:t>
            </a:r>
          </a:p>
          <a:p>
            <a:pPr marL="1295400" lvl="2" indent="-381000"/>
            <a:r>
              <a:rPr lang="en-US" altLang="ko-KR" dirty="0"/>
              <a:t>Save subsequent search effort</a:t>
            </a:r>
          </a:p>
        </p:txBody>
      </p:sp>
      <p:graphicFrame>
        <p:nvGraphicFramePr>
          <p:cNvPr id="7" name="Object 4">
            <a:extLst>
              <a:ext uri="{FF2B5EF4-FFF2-40B4-BE49-F238E27FC236}">
                <a16:creationId xmlns="" xmlns:a16="http://schemas.microsoft.com/office/drawing/2014/main" id="{A44DA829-1933-4DB5-9A4D-B835F5B04E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380267392"/>
              </p:ext>
            </p:extLst>
          </p:nvPr>
        </p:nvGraphicFramePr>
        <p:xfrm>
          <a:off x="8040000" y="3141000"/>
          <a:ext cx="288925" cy="457200"/>
        </p:xfrm>
        <a:graphic>
          <a:graphicData uri="http://schemas.openxmlformats.org/presentationml/2006/ole">
            <p:oleObj spid="_x0000_s5131" name="Equation" r:id="rId3" imgW="152334" imgH="241195" progId="Equations">
              <p:embed/>
            </p:oleObj>
          </a:graphicData>
        </a:graphic>
      </p:graphicFrame>
      <p:sp>
        <p:nvSpPr>
          <p:cNvPr id="9" name="标题 1">
            <a:extLst>
              <a:ext uri="{FF2B5EF4-FFF2-40B4-BE49-F238E27FC236}">
                <a16:creationId xmlns="" xmlns:a16="http://schemas.microsoft.com/office/drawing/2014/main" id="{8B56647C-F438-48B8-BD73-78373FAE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5158599" cy="596348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3. </a:t>
            </a:r>
            <a:r>
              <a:rPr lang="en-US" altLang="ko-KR" b="1" dirty="0">
                <a:solidFill>
                  <a:srgbClr val="FF0000"/>
                </a:solidFill>
              </a:rPr>
              <a:t>Algorithm A</a:t>
            </a:r>
            <a:r>
              <a:rPr lang="en-US" altLang="ko-KR" b="1" baseline="30000" dirty="0">
                <a:solidFill>
                  <a:srgbClr val="FF0000"/>
                </a:solidFill>
              </a:rPr>
              <a:t>*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6051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6000" y="-76653"/>
            <a:ext cx="12211000" cy="687426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-23144" y="11599"/>
            <a:ext cx="4309738" cy="6853172"/>
            <a:chOff x="-23144" y="11599"/>
            <a:chExt cx="4489426" cy="685317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123" y="18370"/>
              <a:ext cx="1652159" cy="6846401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342" y="11599"/>
              <a:ext cx="1652159" cy="6846401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1007"/>
            <a:stretch/>
          </p:blipFill>
          <p:spPr>
            <a:xfrm>
              <a:off x="-23144" y="11599"/>
              <a:ext cx="1305081" cy="6846401"/>
            </a:xfrm>
            <a:prstGeom prst="rect">
              <a:avLst/>
            </a:prstGeom>
          </p:spPr>
        </p:pic>
      </p:grpSp>
      <p:sp>
        <p:nvSpPr>
          <p:cNvPr id="37" name="矩形 36"/>
          <p:cNvSpPr/>
          <p:nvPr/>
        </p:nvSpPr>
        <p:spPr>
          <a:xfrm>
            <a:off x="0" y="-22051"/>
            <a:ext cx="4247654" cy="6880052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0" y="1269000"/>
            <a:ext cx="4991195" cy="49911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000" y="-682148"/>
            <a:ext cx="2203682" cy="63403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00" y="-916111"/>
            <a:ext cx="2204181" cy="520337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4247654" y="60389"/>
            <a:ext cx="0" cy="69119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00496" y="2277000"/>
            <a:ext cx="3438301" cy="12822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ko-KR" sz="6600" b="1" dirty="0">
                <a:solidFill>
                  <a:srgbClr val="FFFF00"/>
                </a:solidFill>
              </a:rPr>
              <a:t>Outline</a:t>
            </a:r>
            <a:endParaRPr lang="zh-CN" altLang="en-US" sz="6600" b="1" dirty="0">
              <a:solidFill>
                <a:srgbClr val="FFFF00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9" name="Rectangle 1027">
            <a:extLst>
              <a:ext uri="{FF2B5EF4-FFF2-40B4-BE49-F238E27FC236}">
                <a16:creationId xmlns="" xmlns:a16="http://schemas.microsoft.com/office/drawing/2014/main" id="{01B95367-57E6-444B-B1CC-1A6739235B7C}"/>
              </a:ext>
            </a:extLst>
          </p:cNvPr>
          <p:cNvSpPr txBox="1">
            <a:spLocks noChangeArrowheads="1"/>
          </p:cNvSpPr>
          <p:nvPr/>
        </p:nvSpPr>
        <p:spPr>
          <a:xfrm>
            <a:off x="4512000" y="333000"/>
            <a:ext cx="8306857" cy="57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en-US" altLang="ko-KR" sz="4000" b="1" dirty="0">
                <a:solidFill>
                  <a:srgbClr val="FF0000"/>
                </a:solidFill>
              </a:rPr>
              <a:t>Using Evaluation Functions</a:t>
            </a:r>
          </a:p>
          <a:p>
            <a:pPr marL="457200" indent="-457200" algn="l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altLang="ko-KR" sz="4000" b="1" dirty="0">
                <a:solidFill>
                  <a:srgbClr val="0000FF"/>
                </a:solidFill>
              </a:rPr>
              <a:t>A General Graph-Searching Algorithm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altLang="ko-KR" sz="4000" b="1" dirty="0">
                <a:solidFill>
                  <a:srgbClr val="7030A0"/>
                </a:solidFill>
              </a:rPr>
              <a:t>Algorithm A*</a:t>
            </a:r>
          </a:p>
          <a:p>
            <a:pPr marL="457200" indent="-457200" algn="l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altLang="ko-KR" sz="4000" b="1" dirty="0">
                <a:solidFill>
                  <a:srgbClr val="003300"/>
                </a:solidFill>
              </a:rPr>
              <a:t>Iterative-Deepening A*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altLang="ko-KR" sz="4000" b="1" dirty="0">
                <a:solidFill>
                  <a:srgbClr val="FF0000"/>
                </a:solidFill>
              </a:rPr>
              <a:t>Heuristic Functions and Search Efficiency</a:t>
            </a:r>
          </a:p>
        </p:txBody>
      </p:sp>
    </p:spTree>
    <p:extLst>
      <p:ext uri="{BB962C8B-B14F-4D97-AF65-F5344CB8AC3E}">
        <p14:creationId xmlns="" xmlns:p14="http://schemas.microsoft.com/office/powerpoint/2010/main" val="1601750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20</a:t>
            </a:fld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520001" y="1341000"/>
          <a:ext cx="6263999" cy="4968000"/>
        </p:xfrm>
        <a:graphic>
          <a:graphicData uri="http://schemas.openxmlformats.org/drawingml/2006/table">
            <a:tbl>
              <a:tblPr/>
              <a:tblGrid>
                <a:gridCol w="1136507"/>
                <a:gridCol w="2563746"/>
                <a:gridCol w="2563746"/>
              </a:tblGrid>
              <a:tr h="5520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200" kern="100" dirty="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宋体"/>
                        </a:rPr>
                        <a:t>OPEN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宋体"/>
                        </a:rPr>
                        <a:t>CLOSED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0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200" kern="100"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宋体"/>
                        </a:rPr>
                        <a:t>( S)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宋体"/>
                        </a:rPr>
                        <a:t>(  )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0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宋体"/>
                        </a:rPr>
                        <a:t>1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宋体"/>
                        </a:rPr>
                        <a:t>( BAC)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宋体"/>
                        </a:rPr>
                        <a:t>(S)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0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宋体"/>
                        </a:rPr>
                        <a:t>2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宋体"/>
                        </a:rPr>
                        <a:t>(DEACF)</a:t>
                      </a:r>
                      <a:endParaRPr lang="zh-CN" sz="105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宋体"/>
                        </a:rPr>
                        <a:t>(SB)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0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宋体"/>
                        </a:rPr>
                        <a:t>3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宋体"/>
                        </a:rPr>
                        <a:t>(EACFGH)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宋体"/>
                        </a:rPr>
                        <a:t>(SBD)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0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宋体"/>
                        </a:rPr>
                        <a:t>4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宋体"/>
                        </a:rPr>
                        <a:t>(IACFGHJ)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宋体"/>
                        </a:rPr>
                        <a:t>(SBDE)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0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宋体"/>
                        </a:rPr>
                        <a:t>5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宋体"/>
                        </a:rPr>
                        <a:t>(KACFGHJ)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宋体"/>
                        </a:rPr>
                        <a:t>(SBDEI)</a:t>
                      </a:r>
                      <a:endParaRPr lang="zh-CN" sz="105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0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宋体"/>
                        </a:rPr>
                        <a:t>6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宋体"/>
                        </a:rPr>
                        <a:t>(LACFGHJM)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宋体"/>
                        </a:rPr>
                        <a:t>(SBDEIK)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0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宋体"/>
                        </a:rPr>
                        <a:t>7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Times New Roman"/>
                          <a:ea typeface="宋体"/>
                          <a:cs typeface="宋体"/>
                        </a:rPr>
                        <a:t>L goal state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Times New Roman"/>
                          <a:ea typeface="宋体"/>
                          <a:cs typeface="宋体"/>
                        </a:rPr>
                        <a:t>(SBDEIKL)</a:t>
                      </a:r>
                      <a:endParaRPr lang="zh-CN" sz="105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图片 7" descr="d:\Documents\Tencent Files\190629738\FileRecv\MobileFile\IMG_20200716_182047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0" y="837000"/>
            <a:ext cx="5256000" cy="54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0788BF36-31A2-4186-9BE4-1C85D0A8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5373F5A0-F0FF-4532-B683-5A39811C6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3C50BD7C-9E5C-4583-9157-CD5D465B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D0EE9F4A-F135-4EB5-A2A6-DB2814323951}"/>
              </a:ext>
            </a:extLst>
          </p:cNvPr>
          <p:cNvSpPr txBox="1">
            <a:spLocks noChangeArrowheads="1"/>
          </p:cNvSpPr>
          <p:nvPr/>
        </p:nvSpPr>
        <p:spPr>
          <a:xfrm>
            <a:off x="768000" y="1557000"/>
            <a:ext cx="1094400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FF0000"/>
                </a:solidFill>
              </a:rPr>
              <a:t>Conditions that guarantee A* always finds minimal cost paths</a:t>
            </a:r>
          </a:p>
          <a:p>
            <a:pPr lvl="1"/>
            <a:r>
              <a:rPr lang="en-US" altLang="ko-KR" sz="2800" dirty="0"/>
              <a:t>Each node in the graph has a finite number of successors</a:t>
            </a:r>
          </a:p>
          <a:p>
            <a:pPr lvl="1"/>
            <a:r>
              <a:rPr lang="en-US" altLang="ko-KR" sz="2800" dirty="0"/>
              <a:t>All arcs in the graph have costs greater than some positive amount </a:t>
            </a:r>
            <a:r>
              <a:rPr lang="en-US" altLang="ko-KR" sz="2800" i="1" dirty="0">
                <a:sym typeface="Symbol" panose="05050102010706020507" pitchFamily="18" charset="2"/>
              </a:rPr>
              <a:t></a:t>
            </a:r>
          </a:p>
          <a:p>
            <a:pPr lvl="1"/>
            <a:r>
              <a:rPr lang="en-US" altLang="ko-KR" sz="2800" dirty="0">
                <a:sym typeface="Symbol" panose="05050102010706020507" pitchFamily="18" charset="2"/>
              </a:rPr>
              <a:t>For all nodes in the search graph, </a:t>
            </a:r>
          </a:p>
          <a:p>
            <a:r>
              <a:rPr lang="en-US" altLang="ko-KR" b="1" dirty="0">
                <a:solidFill>
                  <a:srgbClr val="FF0000"/>
                </a:solidFill>
                <a:sym typeface="Symbol" panose="05050102010706020507" pitchFamily="18" charset="2"/>
              </a:rPr>
              <a:t>Theorem 9.1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ko-KR" sz="2800" dirty="0">
                <a:sym typeface="Symbol" panose="05050102010706020507" pitchFamily="18" charset="2"/>
              </a:rPr>
              <a:t>Under the conditions on graphs and on      , and providing there is a path with finite cost from</a:t>
            </a:r>
            <a:r>
              <a:rPr lang="en-US" altLang="ko-KR" sz="2800" i="1" dirty="0">
                <a:sym typeface="Symbol" panose="05050102010706020507" pitchFamily="18" charset="2"/>
              </a:rPr>
              <a:t> n</a:t>
            </a:r>
            <a:r>
              <a:rPr lang="en-US" altLang="ko-KR" sz="2800" i="1" baseline="-25000" dirty="0">
                <a:sym typeface="Symbol" panose="05050102010706020507" pitchFamily="18" charset="2"/>
              </a:rPr>
              <a:t>0</a:t>
            </a:r>
            <a:r>
              <a:rPr lang="en-US" altLang="ko-KR" sz="2800" dirty="0">
                <a:sym typeface="Symbol" panose="05050102010706020507" pitchFamily="18" charset="2"/>
              </a:rPr>
              <a:t> to a goal node, algorithm A* is guaranteed to terminate with a minimal-cost path to a goal</a:t>
            </a:r>
          </a:p>
        </p:txBody>
      </p:sp>
      <p:graphicFrame>
        <p:nvGraphicFramePr>
          <p:cNvPr id="7" name="Object 4">
            <a:extLst>
              <a:ext uri="{FF2B5EF4-FFF2-40B4-BE49-F238E27FC236}">
                <a16:creationId xmlns="" xmlns:a16="http://schemas.microsoft.com/office/drawing/2014/main" id="{7BFAABCA-51FE-4970-AAF0-148CE0E035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847757848"/>
              </p:ext>
            </p:extLst>
          </p:nvPr>
        </p:nvGraphicFramePr>
        <p:xfrm>
          <a:off x="7248000" y="3213000"/>
          <a:ext cx="2016000" cy="672000"/>
        </p:xfrm>
        <a:graphic>
          <a:graphicData uri="http://schemas.openxmlformats.org/presentationml/2006/ole">
            <p:oleObj spid="_x0000_s6164" name="Equation" r:id="rId3" imgW="723586" imgH="241195" progId="Equations">
              <p:embed/>
            </p:oleObj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="" xmlns:a16="http://schemas.microsoft.com/office/drawing/2014/main" id="{DEE621AD-4C21-48E5-BCFA-5C97A8684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416139038"/>
              </p:ext>
            </p:extLst>
          </p:nvPr>
        </p:nvGraphicFramePr>
        <p:xfrm>
          <a:off x="7752000" y="3991102"/>
          <a:ext cx="504000" cy="855474"/>
        </p:xfrm>
        <a:graphic>
          <a:graphicData uri="http://schemas.openxmlformats.org/presentationml/2006/ole">
            <p:oleObj spid="_x0000_s6165" name="Equation" r:id="rId4" imgW="126780" imgH="215526" progId="Equations">
              <p:embed/>
            </p:oleObj>
          </a:graphicData>
        </a:graphic>
      </p:graphicFrame>
      <p:sp>
        <p:nvSpPr>
          <p:cNvPr id="9" name="标题 1">
            <a:extLst>
              <a:ext uri="{FF2B5EF4-FFF2-40B4-BE49-F238E27FC236}">
                <a16:creationId xmlns="" xmlns:a16="http://schemas.microsoft.com/office/drawing/2014/main" id="{8B56647C-F438-48B8-BD73-78373FAE911F}"/>
              </a:ext>
            </a:extLst>
          </p:cNvPr>
          <p:cNvSpPr txBox="1">
            <a:spLocks/>
          </p:cNvSpPr>
          <p:nvPr/>
        </p:nvSpPr>
        <p:spPr>
          <a:xfrm>
            <a:off x="865401" y="382479"/>
            <a:ext cx="7462599" cy="596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3. Algorithm A</a:t>
            </a:r>
            <a:r>
              <a:rPr kumimoji="0" lang="en-US" altLang="ko-KR" sz="4000" b="1" i="0" u="none" strike="noStrike" kern="1200" cap="none" spc="0" normalizeH="0" baseline="30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*  </a:t>
            </a:r>
            <a:r>
              <a:rPr lang="en-US" altLang="ko-KR" sz="4000" b="1" dirty="0" smtClean="0">
                <a:solidFill>
                  <a:srgbClr val="FF00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(</a:t>
            </a:r>
            <a:r>
              <a:rPr lang="en-US" altLang="ko-KR" sz="4000" dirty="0" smtClean="0">
                <a:solidFill>
                  <a:srgbClr val="0000FF"/>
                </a:solidFill>
              </a:rPr>
              <a:t>Admissibility</a:t>
            </a:r>
            <a:r>
              <a:rPr lang="en-US" altLang="ko-KR" sz="4000" b="1" dirty="0" smtClean="0">
                <a:solidFill>
                  <a:srgbClr val="FF00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)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772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1AA1B015-F34B-4F59-8346-5BE7D0EA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A0CA7498-6A7E-484A-A6AD-5F96BF90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313DA541-9D3E-432B-8292-865A21A9F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726DD15B-42D9-45CF-8546-5EF5E2C6D381}"/>
              </a:ext>
            </a:extLst>
          </p:cNvPr>
          <p:cNvSpPr txBox="1">
            <a:spLocks noChangeArrowheads="1"/>
          </p:cNvSpPr>
          <p:nvPr/>
        </p:nvSpPr>
        <p:spPr>
          <a:xfrm>
            <a:off x="1416000" y="1485000"/>
            <a:ext cx="815340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Lemma 9.1</a:t>
            </a:r>
          </a:p>
          <a:p>
            <a:pPr lvl="1"/>
            <a:r>
              <a:rPr lang="en-US" altLang="ko-KR" dirty="0"/>
              <a:t>At every step before termination of A*, there is always a node, </a:t>
            </a:r>
            <a:r>
              <a:rPr lang="en-US" altLang="ko-KR" i="1" dirty="0"/>
              <a:t>n*,</a:t>
            </a:r>
            <a:r>
              <a:rPr lang="en-US" altLang="ko-KR" dirty="0"/>
              <a:t> on </a:t>
            </a:r>
            <a:r>
              <a:rPr lang="en-US" altLang="ko-KR" b="1" i="1" dirty="0"/>
              <a:t>OPEN</a:t>
            </a:r>
            <a:r>
              <a:rPr lang="en-US" altLang="ko-KR" dirty="0"/>
              <a:t> with the following properties</a:t>
            </a:r>
          </a:p>
          <a:p>
            <a:pPr lvl="2"/>
            <a:r>
              <a:rPr lang="en-US" altLang="ko-KR" i="1" dirty="0"/>
              <a:t>n*</a:t>
            </a:r>
            <a:r>
              <a:rPr lang="en-US" altLang="ko-KR" dirty="0"/>
              <a:t> is on an optimal path to a goal</a:t>
            </a:r>
          </a:p>
          <a:p>
            <a:pPr lvl="2"/>
            <a:r>
              <a:rPr lang="en-US" altLang="ko-KR" dirty="0"/>
              <a:t>A* has found an optimal path to </a:t>
            </a:r>
            <a:r>
              <a:rPr lang="en-US" altLang="ko-KR" i="1" dirty="0"/>
              <a:t>n*</a:t>
            </a:r>
          </a:p>
          <a:p>
            <a:pPr lvl="2"/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Proof : by mathematical induction</a:t>
            </a:r>
          </a:p>
          <a:p>
            <a:pPr lvl="2"/>
            <a:r>
              <a:rPr lang="en-US" altLang="ko-KR" dirty="0"/>
              <a:t>Base case</a:t>
            </a:r>
          </a:p>
          <a:p>
            <a:pPr lvl="3"/>
            <a:r>
              <a:rPr lang="en-US" altLang="ko-KR" dirty="0"/>
              <a:t>at the beginning of search, </a:t>
            </a:r>
            <a:r>
              <a:rPr lang="en-US" altLang="ko-KR" i="1" dirty="0">
                <a:sym typeface="Symbol" panose="05050102010706020507" pitchFamily="18" charset="2"/>
              </a:rPr>
              <a:t>n</a:t>
            </a:r>
            <a:r>
              <a:rPr lang="en-US" altLang="ko-KR" i="1" baseline="-25000" dirty="0">
                <a:sym typeface="Symbol" panose="05050102010706020507" pitchFamily="18" charset="2"/>
              </a:rPr>
              <a:t>0</a:t>
            </a:r>
            <a:r>
              <a:rPr lang="en-US" altLang="ko-KR" dirty="0"/>
              <a:t> is on </a:t>
            </a:r>
            <a:r>
              <a:rPr lang="en-US" altLang="ko-KR" b="1" i="1" dirty="0"/>
              <a:t>OPEN</a:t>
            </a:r>
            <a:r>
              <a:rPr lang="en-US" altLang="ko-KR" dirty="0"/>
              <a:t> and on an optimal path to the goal</a:t>
            </a:r>
          </a:p>
          <a:p>
            <a:pPr lvl="3"/>
            <a:r>
              <a:rPr lang="en-US" altLang="ko-KR" dirty="0"/>
              <a:t>A* has found this path</a:t>
            </a:r>
          </a:p>
          <a:p>
            <a:pPr lvl="3"/>
            <a:r>
              <a:rPr lang="en-US" altLang="ko-KR" dirty="0"/>
              <a:t> </a:t>
            </a:r>
          </a:p>
          <a:p>
            <a:pPr lvl="3"/>
            <a:r>
              <a:rPr lang="en-US" altLang="ko-KR" i="1" dirty="0">
                <a:sym typeface="Symbol" panose="05050102010706020507" pitchFamily="18" charset="2"/>
              </a:rPr>
              <a:t>n</a:t>
            </a:r>
            <a:r>
              <a:rPr lang="en-US" altLang="ko-KR" i="1" baseline="-25000" dirty="0">
                <a:sym typeface="Symbol" panose="05050102010706020507" pitchFamily="18" charset="2"/>
              </a:rPr>
              <a:t>0</a:t>
            </a:r>
            <a:r>
              <a:rPr lang="en-US" altLang="ko-KR" dirty="0"/>
              <a:t> : </a:t>
            </a:r>
            <a:r>
              <a:rPr lang="en-US" altLang="ko-KR" i="1" dirty="0"/>
              <a:t>n*</a:t>
            </a:r>
            <a:r>
              <a:rPr lang="en-US" altLang="ko-KR" dirty="0"/>
              <a:t> of the lemma at this stage</a:t>
            </a:r>
          </a:p>
        </p:txBody>
      </p:sp>
      <p:graphicFrame>
        <p:nvGraphicFramePr>
          <p:cNvPr id="7" name="Object 4">
            <a:extLst>
              <a:ext uri="{FF2B5EF4-FFF2-40B4-BE49-F238E27FC236}">
                <a16:creationId xmlns="" xmlns:a16="http://schemas.microsoft.com/office/drawing/2014/main" id="{EB4B6EEE-E444-4162-BCAD-F26E3D0ADD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824772625"/>
              </p:ext>
            </p:extLst>
          </p:nvPr>
        </p:nvGraphicFramePr>
        <p:xfrm>
          <a:off x="2667000" y="3327863"/>
          <a:ext cx="1447800" cy="407987"/>
        </p:xfrm>
        <a:graphic>
          <a:graphicData uri="http://schemas.openxmlformats.org/presentationml/2006/ole">
            <p:oleObj spid="_x0000_s7188" name="Equation" r:id="rId3" imgW="901309" imgH="253890" progId="Equations">
              <p:embed/>
            </p:oleObj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="" xmlns:a16="http://schemas.microsoft.com/office/drawing/2014/main" id="{6779DE8B-2ABE-428E-A7FC-93E475EFD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07245614"/>
              </p:ext>
            </p:extLst>
          </p:nvPr>
        </p:nvGraphicFramePr>
        <p:xfrm>
          <a:off x="3000375" y="5314950"/>
          <a:ext cx="4424363" cy="331788"/>
        </p:xfrm>
        <a:graphic>
          <a:graphicData uri="http://schemas.openxmlformats.org/presentationml/2006/ole">
            <p:oleObj spid="_x0000_s7189" name="Equation" r:id="rId4" imgW="2755900" imgH="254000" progId="Equations">
              <p:embed/>
            </p:oleObj>
          </a:graphicData>
        </a:graphic>
      </p:graphicFrame>
      <p:sp>
        <p:nvSpPr>
          <p:cNvPr id="10" name="标题 1">
            <a:extLst>
              <a:ext uri="{FF2B5EF4-FFF2-40B4-BE49-F238E27FC236}">
                <a16:creationId xmlns="" xmlns:a16="http://schemas.microsoft.com/office/drawing/2014/main" id="{8B56647C-F438-48B8-BD73-78373FAE911F}"/>
              </a:ext>
            </a:extLst>
          </p:cNvPr>
          <p:cNvSpPr txBox="1">
            <a:spLocks/>
          </p:cNvSpPr>
          <p:nvPr/>
        </p:nvSpPr>
        <p:spPr>
          <a:xfrm>
            <a:off x="865401" y="382479"/>
            <a:ext cx="7462599" cy="596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3. Algorithm A</a:t>
            </a:r>
            <a:r>
              <a:rPr kumimoji="0" lang="en-US" altLang="ko-KR" sz="4000" b="1" i="0" u="none" strike="noStrike" kern="1200" cap="none" spc="0" normalizeH="0" baseline="30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*  </a:t>
            </a:r>
            <a:r>
              <a:rPr lang="en-US" altLang="ko-KR" sz="4000" b="1" dirty="0" smtClean="0">
                <a:solidFill>
                  <a:srgbClr val="FF00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(</a:t>
            </a:r>
            <a:r>
              <a:rPr lang="en-US" altLang="ko-KR" sz="4000" dirty="0" smtClean="0">
                <a:solidFill>
                  <a:srgbClr val="0000FF"/>
                </a:solidFill>
              </a:rPr>
              <a:t>Admissibility</a:t>
            </a:r>
            <a:r>
              <a:rPr lang="en-US" altLang="ko-KR" sz="4000" b="1" dirty="0" smtClean="0">
                <a:solidFill>
                  <a:srgbClr val="FF00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)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8895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4154B7C5-B06A-47FB-846C-5F7163055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64D4F8C9-5097-4607-8EAD-D6F4E4CE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69AA8DE3-E1AB-458B-A819-146F079E2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352FB188-6EFF-4815-B45C-7EC9F014579B}"/>
              </a:ext>
            </a:extLst>
          </p:cNvPr>
          <p:cNvSpPr txBox="1">
            <a:spLocks noChangeArrowheads="1"/>
          </p:cNvSpPr>
          <p:nvPr/>
        </p:nvSpPr>
        <p:spPr>
          <a:xfrm>
            <a:off x="1704000" y="1326026"/>
            <a:ext cx="813600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ko-KR" dirty="0"/>
              <a:t>Induction step</a:t>
            </a:r>
          </a:p>
          <a:p>
            <a:pPr lvl="3"/>
            <a:r>
              <a:rPr lang="en-US" altLang="ko-KR" dirty="0"/>
              <a:t>assume the conclusions of the lemma at the time </a:t>
            </a:r>
            <a:r>
              <a:rPr lang="en-US" altLang="ko-KR" i="1" dirty="0"/>
              <a:t>m</a:t>
            </a:r>
            <a:r>
              <a:rPr lang="en-US" altLang="ko-KR" dirty="0"/>
              <a:t> nodes have been expanded (            )</a:t>
            </a:r>
          </a:p>
          <a:p>
            <a:pPr lvl="3"/>
            <a:r>
              <a:rPr lang="en-US" altLang="ko-KR" dirty="0"/>
              <a:t>prove the conclusions true at the time </a:t>
            </a:r>
            <a:r>
              <a:rPr lang="en-US" altLang="ko-KR" i="1" dirty="0"/>
              <a:t>m</a:t>
            </a:r>
            <a:r>
              <a:rPr lang="en-US" altLang="ko-KR" dirty="0"/>
              <a:t>+1 nodes have been expanded</a:t>
            </a:r>
          </a:p>
          <a:p>
            <a:r>
              <a:rPr lang="en-US" altLang="ko-KR" dirty="0"/>
              <a:t>Continuing the proof of the theorem</a:t>
            </a:r>
          </a:p>
          <a:p>
            <a:pPr lvl="1"/>
            <a:r>
              <a:rPr lang="en-US" altLang="ko-KR" dirty="0"/>
              <a:t>A* must terminate</a:t>
            </a:r>
          </a:p>
          <a:p>
            <a:pPr lvl="1"/>
            <a:r>
              <a:rPr lang="en-US" altLang="ko-KR" dirty="0"/>
              <a:t>A* terminates in an optimal path</a:t>
            </a:r>
          </a:p>
          <a:p>
            <a:r>
              <a:rPr lang="en-US" altLang="ko-KR" dirty="0"/>
              <a:t>Admissible</a:t>
            </a:r>
          </a:p>
          <a:p>
            <a:pPr lvl="1"/>
            <a:r>
              <a:rPr lang="en-US" altLang="ko-KR" dirty="0"/>
              <a:t>Algorithm that is guaranteed to find an optimal path to the goal</a:t>
            </a:r>
          </a:p>
          <a:p>
            <a:pPr lvl="1"/>
            <a:r>
              <a:rPr lang="en-US" altLang="ko-KR" dirty="0"/>
              <a:t>With the 3 conditions of the theorem, A* is admissible</a:t>
            </a:r>
          </a:p>
          <a:p>
            <a:pPr lvl="1"/>
            <a:r>
              <a:rPr lang="en-US" altLang="ko-KR" dirty="0"/>
              <a:t>Any       function not overestimating </a:t>
            </a:r>
            <a:r>
              <a:rPr lang="en-US" altLang="ko-KR" i="1" dirty="0"/>
              <a:t>h</a:t>
            </a:r>
            <a:r>
              <a:rPr lang="en-US" altLang="ko-KR" dirty="0"/>
              <a:t> is admissible</a:t>
            </a:r>
          </a:p>
        </p:txBody>
      </p:sp>
      <p:graphicFrame>
        <p:nvGraphicFramePr>
          <p:cNvPr id="7" name="Object 4">
            <a:extLst>
              <a:ext uri="{FF2B5EF4-FFF2-40B4-BE49-F238E27FC236}">
                <a16:creationId xmlns="" xmlns:a16="http://schemas.microsoft.com/office/drawing/2014/main" id="{B6EE3F38-A0B3-4D01-B2AB-7A170413E3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381618058"/>
              </p:ext>
            </p:extLst>
          </p:nvPr>
        </p:nvGraphicFramePr>
        <p:xfrm>
          <a:off x="5736000" y="1989000"/>
          <a:ext cx="611187" cy="266700"/>
        </p:xfrm>
        <a:graphic>
          <a:graphicData uri="http://schemas.openxmlformats.org/presentationml/2006/ole">
            <p:oleObj spid="_x0000_s8212" name="Equation" r:id="rId3" imgW="380670" imgH="177646" progId="Equations">
              <p:embed/>
            </p:oleObj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="" xmlns:a16="http://schemas.microsoft.com/office/drawing/2014/main" id="{D5CF5D2F-3D7C-4BD8-BA7E-E5A130559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956854170"/>
              </p:ext>
            </p:extLst>
          </p:nvPr>
        </p:nvGraphicFramePr>
        <p:xfrm>
          <a:off x="3149600" y="5690626"/>
          <a:ext cx="241300" cy="409575"/>
        </p:xfrm>
        <a:graphic>
          <a:graphicData uri="http://schemas.openxmlformats.org/presentationml/2006/ole">
            <p:oleObj spid="_x0000_s8213" name="Equation" r:id="rId4" imgW="126780" imgH="215526" progId="Equations">
              <p:embed/>
            </p:oleObj>
          </a:graphicData>
        </a:graphic>
      </p:graphicFrame>
      <p:sp>
        <p:nvSpPr>
          <p:cNvPr id="10" name="标题 1">
            <a:extLst>
              <a:ext uri="{FF2B5EF4-FFF2-40B4-BE49-F238E27FC236}">
                <a16:creationId xmlns="" xmlns:a16="http://schemas.microsoft.com/office/drawing/2014/main" id="{8B56647C-F438-48B8-BD73-78373FAE911F}"/>
              </a:ext>
            </a:extLst>
          </p:cNvPr>
          <p:cNvSpPr txBox="1">
            <a:spLocks/>
          </p:cNvSpPr>
          <p:nvPr/>
        </p:nvSpPr>
        <p:spPr>
          <a:xfrm>
            <a:off x="865401" y="382479"/>
            <a:ext cx="7462599" cy="596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3. Algorithm A</a:t>
            </a:r>
            <a:r>
              <a:rPr kumimoji="0" lang="en-US" altLang="ko-KR" sz="4000" b="1" i="0" u="none" strike="noStrike" kern="1200" cap="none" spc="0" normalizeH="0" baseline="30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*  </a:t>
            </a:r>
            <a:r>
              <a:rPr lang="en-US" altLang="ko-KR" sz="4000" b="1" dirty="0" smtClean="0">
                <a:solidFill>
                  <a:srgbClr val="FF00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(</a:t>
            </a:r>
            <a:r>
              <a:rPr lang="en-US" altLang="ko-KR" sz="4000" dirty="0" smtClean="0">
                <a:solidFill>
                  <a:srgbClr val="0000FF"/>
                </a:solidFill>
              </a:rPr>
              <a:t>Admissibility</a:t>
            </a:r>
            <a:r>
              <a:rPr lang="en-US" altLang="ko-KR" sz="4000" b="1" dirty="0" smtClean="0">
                <a:solidFill>
                  <a:srgbClr val="FF00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)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34992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CCAB134C-892E-463E-A471-79A50F38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F608D0E6-6CC0-4238-BA9E-92A7ED06E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0C32415F-D005-4AB4-8706-9C9FA95DA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FD34C236-DF44-4DF0-8B5B-929413AEE86E}"/>
              </a:ext>
            </a:extLst>
          </p:cNvPr>
          <p:cNvSpPr txBox="1">
            <a:spLocks noChangeArrowheads="1"/>
          </p:cNvSpPr>
          <p:nvPr/>
        </p:nvSpPr>
        <p:spPr>
          <a:xfrm>
            <a:off x="1200000" y="1362118"/>
            <a:ext cx="1008000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Theorem 9.2</a:t>
            </a:r>
          </a:p>
          <a:p>
            <a:pPr lvl="1"/>
            <a:r>
              <a:rPr lang="en-US" altLang="ko-KR" dirty="0"/>
              <a:t>If        is more informed than       , then at the termination of their searches on any graph having a path from  </a:t>
            </a:r>
            <a:r>
              <a:rPr lang="en-US" altLang="ko-KR" i="1" dirty="0">
                <a:sym typeface="Symbol" panose="05050102010706020507" pitchFamily="18" charset="2"/>
              </a:rPr>
              <a:t>n</a:t>
            </a:r>
            <a:r>
              <a:rPr lang="en-US" altLang="ko-KR" i="1" baseline="-25000" dirty="0">
                <a:sym typeface="Symbol" panose="05050102010706020507" pitchFamily="18" charset="2"/>
              </a:rPr>
              <a:t>0</a:t>
            </a:r>
            <a:r>
              <a:rPr lang="en-US" altLang="ko-KR" dirty="0"/>
              <a:t> to a goal node, every node expanded by        is also expanded by </a:t>
            </a:r>
          </a:p>
          <a:p>
            <a:pPr lvl="1"/>
            <a:r>
              <a:rPr lang="en-US" altLang="ko-KR" dirty="0"/>
              <a:t>       expands at least as many nodes as does </a:t>
            </a:r>
          </a:p>
          <a:p>
            <a:pPr lvl="1"/>
            <a:r>
              <a:rPr lang="en-US" altLang="ko-KR" dirty="0"/>
              <a:t>       is more efficient</a:t>
            </a:r>
          </a:p>
          <a:p>
            <a:r>
              <a:rPr lang="en-US" altLang="ko-KR" dirty="0"/>
              <a:t>Figure 9.6</a:t>
            </a:r>
          </a:p>
          <a:p>
            <a:pPr lvl="1"/>
            <a:r>
              <a:rPr lang="en-US" altLang="ko-KR" dirty="0"/>
              <a:t>            : uniform-cost search</a:t>
            </a:r>
          </a:p>
          <a:p>
            <a:pPr lvl="1"/>
            <a:r>
              <a:rPr lang="en-US" altLang="ko-KR" dirty="0"/>
              <a:t>                                            : breadth-first search</a:t>
            </a:r>
          </a:p>
          <a:p>
            <a:pPr lvl="1"/>
            <a:r>
              <a:rPr lang="en-US" altLang="ko-KR" dirty="0"/>
              <a:t>uniform-cost/breadth-first search: admissible</a:t>
            </a:r>
          </a:p>
        </p:txBody>
      </p:sp>
      <p:graphicFrame>
        <p:nvGraphicFramePr>
          <p:cNvPr id="8" name="Object 4">
            <a:extLst>
              <a:ext uri="{FF2B5EF4-FFF2-40B4-BE49-F238E27FC236}">
                <a16:creationId xmlns="" xmlns:a16="http://schemas.microsoft.com/office/drawing/2014/main" id="{D736B3D0-83A9-4B9A-A5CB-28D1A18703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270275625"/>
              </p:ext>
            </p:extLst>
          </p:nvPr>
        </p:nvGraphicFramePr>
        <p:xfrm>
          <a:off x="2280000" y="1773000"/>
          <a:ext cx="352425" cy="381000"/>
        </p:xfrm>
        <a:graphic>
          <a:graphicData uri="http://schemas.openxmlformats.org/presentationml/2006/ole">
            <p:oleObj spid="_x0000_s9299" name="Equation" r:id="rId3" imgW="190500" imgH="228600" progId="Equations">
              <p:embed/>
            </p:oleObj>
          </a:graphicData>
        </a:graphic>
      </p:graphicFrame>
      <p:graphicFrame>
        <p:nvGraphicFramePr>
          <p:cNvPr id="9" name="Object 5">
            <a:extLst>
              <a:ext uri="{FF2B5EF4-FFF2-40B4-BE49-F238E27FC236}">
                <a16:creationId xmlns="" xmlns:a16="http://schemas.microsoft.com/office/drawing/2014/main" id="{531C0563-F397-4B8F-A373-B12AC32AD3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732151460"/>
              </p:ext>
            </p:extLst>
          </p:nvPr>
        </p:nvGraphicFramePr>
        <p:xfrm>
          <a:off x="2064000" y="2853000"/>
          <a:ext cx="352425" cy="422275"/>
        </p:xfrm>
        <a:graphic>
          <a:graphicData uri="http://schemas.openxmlformats.org/presentationml/2006/ole">
            <p:oleObj spid="_x0000_s9300" name="Equation" r:id="rId4" imgW="190500" imgH="228600" progId="Equations">
              <p:embed/>
            </p:oleObj>
          </a:graphicData>
        </a:graphic>
      </p:graphicFrame>
      <p:graphicFrame>
        <p:nvGraphicFramePr>
          <p:cNvPr id="10" name="Object 6">
            <a:extLst>
              <a:ext uri="{FF2B5EF4-FFF2-40B4-BE49-F238E27FC236}">
                <a16:creationId xmlns="" xmlns:a16="http://schemas.microsoft.com/office/drawing/2014/main" id="{33E4F9C5-2AC3-414A-8829-2702D62358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87513404"/>
              </p:ext>
            </p:extLst>
          </p:nvPr>
        </p:nvGraphicFramePr>
        <p:xfrm>
          <a:off x="5808000" y="1845000"/>
          <a:ext cx="352425" cy="381000"/>
        </p:xfrm>
        <a:graphic>
          <a:graphicData uri="http://schemas.openxmlformats.org/presentationml/2006/ole">
            <p:oleObj spid="_x0000_s9301" name="Equation" r:id="rId5" imgW="190500" imgH="228600" progId="Equations">
              <p:embed/>
            </p:oleObj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="" xmlns:a16="http://schemas.microsoft.com/office/drawing/2014/main" id="{BE4F5941-CBC2-4998-AC72-745B29C427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391879902"/>
              </p:ext>
            </p:extLst>
          </p:nvPr>
        </p:nvGraphicFramePr>
        <p:xfrm>
          <a:off x="8040000" y="2493000"/>
          <a:ext cx="352425" cy="422275"/>
        </p:xfrm>
        <a:graphic>
          <a:graphicData uri="http://schemas.openxmlformats.org/presentationml/2006/ole">
            <p:oleObj spid="_x0000_s9302" name="Equation" r:id="rId6" imgW="190500" imgH="228600" progId="Equations">
              <p:embed/>
            </p:oleObj>
          </a:graphicData>
        </a:graphic>
      </p:graphicFrame>
      <p:graphicFrame>
        <p:nvGraphicFramePr>
          <p:cNvPr id="12" name="Object 8">
            <a:extLst>
              <a:ext uri="{FF2B5EF4-FFF2-40B4-BE49-F238E27FC236}">
                <a16:creationId xmlns="" xmlns:a16="http://schemas.microsoft.com/office/drawing/2014/main" id="{EA44DD38-86DA-4EB2-9DDF-41DA1485B2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042084329"/>
              </p:ext>
            </p:extLst>
          </p:nvPr>
        </p:nvGraphicFramePr>
        <p:xfrm>
          <a:off x="8328000" y="2925000"/>
          <a:ext cx="352425" cy="381000"/>
        </p:xfrm>
        <a:graphic>
          <a:graphicData uri="http://schemas.openxmlformats.org/presentationml/2006/ole">
            <p:oleObj spid="_x0000_s9303" name="Equation" r:id="rId7" imgW="190500" imgH="228600" progId="Equations">
              <p:embed/>
            </p:oleObj>
          </a:graphicData>
        </a:graphic>
      </p:graphicFrame>
      <p:graphicFrame>
        <p:nvGraphicFramePr>
          <p:cNvPr id="13" name="Object 9">
            <a:extLst>
              <a:ext uri="{FF2B5EF4-FFF2-40B4-BE49-F238E27FC236}">
                <a16:creationId xmlns="" xmlns:a16="http://schemas.microsoft.com/office/drawing/2014/main" id="{AD39C226-909D-4169-99B9-257F0497A8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590409203"/>
              </p:ext>
            </p:extLst>
          </p:nvPr>
        </p:nvGraphicFramePr>
        <p:xfrm>
          <a:off x="4584000" y="2493000"/>
          <a:ext cx="352425" cy="381000"/>
        </p:xfrm>
        <a:graphic>
          <a:graphicData uri="http://schemas.openxmlformats.org/presentationml/2006/ole">
            <p:oleObj spid="_x0000_s9304" name="Equation" r:id="rId8" imgW="190500" imgH="228600" progId="Equations">
              <p:embed/>
            </p:oleObj>
          </a:graphicData>
        </a:graphic>
      </p:graphicFrame>
      <p:graphicFrame>
        <p:nvGraphicFramePr>
          <p:cNvPr id="14" name="Object 10">
            <a:extLst>
              <a:ext uri="{FF2B5EF4-FFF2-40B4-BE49-F238E27FC236}">
                <a16:creationId xmlns="" xmlns:a16="http://schemas.microsoft.com/office/drawing/2014/main" id="{B50C3DC7-4D17-41EC-ACED-A04ADAD5F1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066826733"/>
              </p:ext>
            </p:extLst>
          </p:nvPr>
        </p:nvGraphicFramePr>
        <p:xfrm>
          <a:off x="2064000" y="3285000"/>
          <a:ext cx="352425" cy="381000"/>
        </p:xfrm>
        <a:graphic>
          <a:graphicData uri="http://schemas.openxmlformats.org/presentationml/2006/ole">
            <p:oleObj spid="_x0000_s9305" name="Equation" r:id="rId9" imgW="190500" imgH="228600" progId="Equations">
              <p:embed/>
            </p:oleObj>
          </a:graphicData>
        </a:graphic>
      </p:graphicFrame>
      <p:graphicFrame>
        <p:nvGraphicFramePr>
          <p:cNvPr id="15" name="Object 11">
            <a:extLst>
              <a:ext uri="{FF2B5EF4-FFF2-40B4-BE49-F238E27FC236}">
                <a16:creationId xmlns="" xmlns:a16="http://schemas.microsoft.com/office/drawing/2014/main" id="{5C828E45-4A60-4B48-A57A-5B7987245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4283901854"/>
              </p:ext>
            </p:extLst>
          </p:nvPr>
        </p:nvGraphicFramePr>
        <p:xfrm>
          <a:off x="2064000" y="4149000"/>
          <a:ext cx="674688" cy="381000"/>
        </p:xfrm>
        <a:graphic>
          <a:graphicData uri="http://schemas.openxmlformats.org/presentationml/2006/ole">
            <p:oleObj spid="_x0000_s9306" name="Equation" r:id="rId10" imgW="355292" imgH="215713" progId="Equations">
              <p:embed/>
            </p:oleObj>
          </a:graphicData>
        </a:graphic>
      </p:graphicFrame>
      <p:graphicFrame>
        <p:nvGraphicFramePr>
          <p:cNvPr id="16" name="Object 12">
            <a:extLst>
              <a:ext uri="{FF2B5EF4-FFF2-40B4-BE49-F238E27FC236}">
                <a16:creationId xmlns="" xmlns:a16="http://schemas.microsoft.com/office/drawing/2014/main" id="{B193DF9F-98FB-4107-AC28-CEB7974217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62390422"/>
              </p:ext>
            </p:extLst>
          </p:nvPr>
        </p:nvGraphicFramePr>
        <p:xfrm>
          <a:off x="2064000" y="4581000"/>
          <a:ext cx="2774950" cy="381000"/>
        </p:xfrm>
        <a:graphic>
          <a:graphicData uri="http://schemas.openxmlformats.org/presentationml/2006/ole">
            <p:oleObj spid="_x0000_s9307" name="Equation" r:id="rId11" imgW="1459866" imgH="241195" progId="Equations">
              <p:embed/>
            </p:oleObj>
          </a:graphicData>
        </a:graphic>
      </p:graphicFrame>
      <p:sp>
        <p:nvSpPr>
          <p:cNvPr id="18" name="标题 1">
            <a:extLst>
              <a:ext uri="{FF2B5EF4-FFF2-40B4-BE49-F238E27FC236}">
                <a16:creationId xmlns="" xmlns:a16="http://schemas.microsoft.com/office/drawing/2014/main" id="{8B56647C-F438-48B8-BD73-78373FAE911F}"/>
              </a:ext>
            </a:extLst>
          </p:cNvPr>
          <p:cNvSpPr txBox="1">
            <a:spLocks/>
          </p:cNvSpPr>
          <p:nvPr/>
        </p:nvSpPr>
        <p:spPr>
          <a:xfrm>
            <a:off x="865401" y="382479"/>
            <a:ext cx="7462599" cy="596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3. Algorithm A</a:t>
            </a:r>
            <a:r>
              <a:rPr kumimoji="0" lang="en-US" altLang="ko-KR" sz="4000" b="1" i="0" u="none" strike="noStrike" kern="1200" cap="none" spc="0" normalizeH="0" baseline="30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*  </a:t>
            </a:r>
            <a:r>
              <a:rPr lang="en-US" altLang="ko-KR" sz="4000" b="1" dirty="0" smtClean="0">
                <a:solidFill>
                  <a:srgbClr val="FF00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(</a:t>
            </a:r>
            <a:r>
              <a:rPr lang="en-US" altLang="ko-KR" sz="4000" dirty="0" smtClean="0">
                <a:solidFill>
                  <a:srgbClr val="0000FF"/>
                </a:solidFill>
              </a:rPr>
              <a:t>Admissibility</a:t>
            </a:r>
            <a:r>
              <a:rPr lang="en-US" altLang="ko-KR" sz="4000" b="1" dirty="0" smtClean="0">
                <a:solidFill>
                  <a:srgbClr val="FF00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)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0675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5C05EE85-B8F2-458A-B47F-97925006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59F72E08-7C27-43ED-9ADD-092FE0B32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2158DA70-6D4B-417C-91F3-3C8D64E5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D295921C-8A24-4207-87D8-EC6359A82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6000" y="5660087"/>
            <a:ext cx="4724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3600" dirty="0"/>
              <a:t>Figure 9.6 Relationships Among Search Algorithm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="" xmlns:a16="http://schemas.microsoft.com/office/drawing/2014/main" id="{09436C6C-9ADF-4685-9693-2FE903150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06" y="207025"/>
            <a:ext cx="3328987" cy="545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100624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6CC2EB2-2F9D-47B1-889C-0DE1146AD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000" y="549000"/>
            <a:ext cx="9792000" cy="596348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3.The </a:t>
            </a:r>
            <a:r>
              <a:rPr lang="en-US" altLang="ko-KR" sz="3600" dirty="0"/>
              <a:t>Consistency (or Monotone) Condition</a:t>
            </a:r>
            <a:endParaRPr lang="zh-CN" altLang="en-US" sz="3600" dirty="0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FA815B47-4DC2-4B69-BE3D-A612D3D0F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2A1785D6-B860-4AAC-AF59-D042B0307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5EC98EE9-C414-45DE-A02D-1EB3DD2CB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F24410E5-768A-4C37-AB6B-A5926D368687}"/>
              </a:ext>
            </a:extLst>
          </p:cNvPr>
          <p:cNvSpPr txBox="1">
            <a:spLocks noChangeArrowheads="1"/>
          </p:cNvSpPr>
          <p:nvPr/>
        </p:nvSpPr>
        <p:spPr>
          <a:xfrm>
            <a:off x="2053879" y="1508400"/>
            <a:ext cx="815340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Consistency condition</a:t>
            </a:r>
          </a:p>
          <a:p>
            <a:pPr lvl="1"/>
            <a:r>
              <a:rPr lang="en-US" altLang="ko-KR" i="1" dirty="0" err="1"/>
              <a:t>n</a:t>
            </a:r>
            <a:r>
              <a:rPr lang="en-US" altLang="ko-KR" i="1" baseline="-25000" dirty="0" err="1"/>
              <a:t>j</a:t>
            </a:r>
            <a:r>
              <a:rPr lang="en-US" altLang="ko-KR" dirty="0"/>
              <a:t> is a successor of </a:t>
            </a:r>
            <a:r>
              <a:rPr lang="en-US" altLang="ko-KR" i="1" dirty="0" err="1"/>
              <a:t>n</a:t>
            </a:r>
            <a:r>
              <a:rPr lang="en-US" altLang="ko-KR" i="1" baseline="-25000" dirty="0" err="1"/>
              <a:t>i</a:t>
            </a:r>
            <a:endParaRPr lang="en-US" altLang="ko-KR" i="1" baseline="-25000" dirty="0"/>
          </a:p>
          <a:p>
            <a:pPr lvl="1"/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               : cost of the arc from </a:t>
            </a:r>
            <a:r>
              <a:rPr lang="en-US" altLang="ko-KR" i="1" dirty="0" err="1"/>
              <a:t>n</a:t>
            </a:r>
            <a:r>
              <a:rPr lang="en-US" altLang="ko-KR" i="1" baseline="-25000" dirty="0" err="1"/>
              <a:t>i</a:t>
            </a:r>
            <a:r>
              <a:rPr lang="en-US" altLang="ko-KR" dirty="0"/>
              <a:t> to </a:t>
            </a:r>
            <a:r>
              <a:rPr lang="en-US" altLang="ko-KR" i="1" dirty="0" err="1"/>
              <a:t>n</a:t>
            </a:r>
            <a:r>
              <a:rPr lang="en-US" altLang="ko-KR" i="1" baseline="-25000" dirty="0" err="1"/>
              <a:t>j</a:t>
            </a:r>
            <a:endParaRPr lang="en-US" altLang="ko-KR" dirty="0"/>
          </a:p>
          <a:p>
            <a:pPr lvl="1"/>
            <a:r>
              <a:rPr lang="en-US" altLang="ko-KR" dirty="0"/>
              <a:t>Rewriting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 type of triangle inequality</a:t>
            </a:r>
          </a:p>
        </p:txBody>
      </p:sp>
      <p:graphicFrame>
        <p:nvGraphicFramePr>
          <p:cNvPr id="7" name="Object 4">
            <a:extLst>
              <a:ext uri="{FF2B5EF4-FFF2-40B4-BE49-F238E27FC236}">
                <a16:creationId xmlns="" xmlns:a16="http://schemas.microsoft.com/office/drawing/2014/main" id="{7A04CE31-0F76-4106-A021-CC48B9EF39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09803562"/>
              </p:ext>
            </p:extLst>
          </p:nvPr>
        </p:nvGraphicFramePr>
        <p:xfrm>
          <a:off x="2852392" y="2410100"/>
          <a:ext cx="2746375" cy="381000"/>
        </p:xfrm>
        <a:graphic>
          <a:graphicData uri="http://schemas.openxmlformats.org/presentationml/2006/ole">
            <p:oleObj spid="_x0000_s10278" name="Equation" r:id="rId3" imgW="1447172" imgH="266584" progId="Equations">
              <p:embed/>
            </p:oleObj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="" xmlns:a16="http://schemas.microsoft.com/office/drawing/2014/main" id="{3552295E-52FB-4F72-B77E-2EB0517E88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860718631"/>
              </p:ext>
            </p:extLst>
          </p:nvPr>
        </p:nvGraphicFramePr>
        <p:xfrm>
          <a:off x="2852392" y="2841900"/>
          <a:ext cx="1011237" cy="360363"/>
        </p:xfrm>
        <a:graphic>
          <a:graphicData uri="http://schemas.openxmlformats.org/presentationml/2006/ole">
            <p:oleObj spid="_x0000_s10279" name="Equation" r:id="rId4" imgW="533169" imgH="241195" progId="Equations">
              <p:embed/>
            </p:oleObj>
          </a:graphicData>
        </a:graphic>
      </p:graphicFrame>
      <p:graphicFrame>
        <p:nvGraphicFramePr>
          <p:cNvPr id="9" name="Object 7">
            <a:extLst>
              <a:ext uri="{FF2B5EF4-FFF2-40B4-BE49-F238E27FC236}">
                <a16:creationId xmlns="" xmlns:a16="http://schemas.microsoft.com/office/drawing/2014/main" id="{2CF2C25E-907C-419A-9751-33138C3D1E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113688200"/>
              </p:ext>
            </p:extLst>
          </p:nvPr>
        </p:nvGraphicFramePr>
        <p:xfrm>
          <a:off x="2849303" y="3498091"/>
          <a:ext cx="2746375" cy="457200"/>
        </p:xfrm>
        <a:graphic>
          <a:graphicData uri="http://schemas.openxmlformats.org/presentationml/2006/ole">
            <p:oleObj spid="_x0000_s10280" name="Equation" r:id="rId5" imgW="1447172" imgH="266584" progId="Equations">
              <p:embed/>
            </p:oleObj>
          </a:graphicData>
        </a:graphic>
      </p:graphicFrame>
      <p:graphicFrame>
        <p:nvGraphicFramePr>
          <p:cNvPr id="10" name="Object 8">
            <a:extLst>
              <a:ext uri="{FF2B5EF4-FFF2-40B4-BE49-F238E27FC236}">
                <a16:creationId xmlns="" xmlns:a16="http://schemas.microsoft.com/office/drawing/2014/main" id="{C7FFB917-25B7-413D-9056-2FA5F547B9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45687562"/>
              </p:ext>
            </p:extLst>
          </p:nvPr>
        </p:nvGraphicFramePr>
        <p:xfrm>
          <a:off x="5880000" y="3472244"/>
          <a:ext cx="2746375" cy="457200"/>
        </p:xfrm>
        <a:graphic>
          <a:graphicData uri="http://schemas.openxmlformats.org/presentationml/2006/ole">
            <p:oleObj spid="_x0000_s10281" name="Equation" r:id="rId6" imgW="1447172" imgH="266584" progId="Equations">
              <p:embed/>
            </p:oleObj>
          </a:graphicData>
        </a:graphic>
      </p:graphicFrame>
      <p:pic>
        <p:nvPicPr>
          <p:cNvPr id="11" name="Picture 11">
            <a:extLst>
              <a:ext uri="{FF2B5EF4-FFF2-40B4-BE49-F238E27FC236}">
                <a16:creationId xmlns="" xmlns:a16="http://schemas.microsoft.com/office/drawing/2014/main" id="{7F04C32B-1D89-40BC-80ED-24E8EAD51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39729" y="4465913"/>
            <a:ext cx="3479800" cy="2047875"/>
          </a:xfrm>
          <a:prstGeom prst="rect">
            <a:avLst/>
          </a:prstGeom>
          <a:noFill/>
          <a:ln/>
          <a:extLst>
            <a:ext uri="{91240B29-F687-4F45-9708-019B960494DF}">
              <a14:hiddenLine xmlns="" xmlns:a14="http://schemas.microsoft.com/office/drawing/2010/main" w="12700" cap="sq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556926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2EA3409-8DE4-4E3E-8E39-BCC1975B7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0" y="551804"/>
            <a:ext cx="8758599" cy="596348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3 </a:t>
            </a:r>
            <a:r>
              <a:rPr lang="en-US" altLang="ko-KR" sz="3600" dirty="0"/>
              <a:t>The Consistency </a:t>
            </a:r>
            <a:r>
              <a:rPr lang="en-US" altLang="ko-KR" sz="3600" dirty="0" smtClean="0"/>
              <a:t> </a:t>
            </a:r>
            <a:r>
              <a:rPr lang="en-US" altLang="ko-KR" sz="3600" dirty="0"/>
              <a:t>Condition</a:t>
            </a:r>
            <a:endParaRPr lang="zh-CN" altLang="en-US" sz="3600" dirty="0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1C8B569C-13F9-4D4A-9424-2591CAAA2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B873F89D-6BF8-42BD-9313-072C5F90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2D8985F1-7DBC-4A6E-92CE-AE08A267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14015EE5-1ABE-4E9A-95F6-37D150C1494A}"/>
              </a:ext>
            </a:extLst>
          </p:cNvPr>
          <p:cNvSpPr txBox="1">
            <a:spLocks noChangeArrowheads="1"/>
          </p:cNvSpPr>
          <p:nvPr/>
        </p:nvSpPr>
        <p:spPr>
          <a:xfrm>
            <a:off x="1818000" y="1724400"/>
            <a:ext cx="838200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Implies that       values of the nodes are monotonically nondecreasing as we move away from the start node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Consistency condition on      is often called the monotone condition on  </a:t>
            </a:r>
          </a:p>
          <a:p>
            <a:pPr lvl="1"/>
            <a:r>
              <a:rPr lang="en-US" altLang="ko-KR" dirty="0"/>
              <a:t>Theorem 9.3</a:t>
            </a:r>
          </a:p>
          <a:p>
            <a:pPr lvl="2"/>
            <a:r>
              <a:rPr lang="en-US" altLang="ko-KR" dirty="0"/>
              <a:t>If the consistency condition on      is satisfied, then when A* expands a node </a:t>
            </a:r>
            <a:r>
              <a:rPr lang="en-US" altLang="ko-KR" i="1" dirty="0"/>
              <a:t>n</a:t>
            </a:r>
            <a:r>
              <a:rPr lang="en-US" altLang="ko-KR" dirty="0"/>
              <a:t>, it has already found an optimal path to </a:t>
            </a:r>
            <a:r>
              <a:rPr lang="en-US" altLang="ko-KR" i="1" dirty="0"/>
              <a:t>n</a:t>
            </a:r>
          </a:p>
          <a:p>
            <a:pPr lvl="2"/>
            <a:endParaRPr lang="en-US" altLang="ko-KR" dirty="0"/>
          </a:p>
        </p:txBody>
      </p:sp>
      <p:graphicFrame>
        <p:nvGraphicFramePr>
          <p:cNvPr id="7" name="Object 5">
            <a:extLst>
              <a:ext uri="{FF2B5EF4-FFF2-40B4-BE49-F238E27FC236}">
                <a16:creationId xmlns="" xmlns:a16="http://schemas.microsoft.com/office/drawing/2014/main" id="{5CBDBC44-B6C4-4716-9219-3D6395F0ED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668148701"/>
              </p:ext>
            </p:extLst>
          </p:nvPr>
        </p:nvGraphicFramePr>
        <p:xfrm>
          <a:off x="8371200" y="3172200"/>
          <a:ext cx="1752600" cy="419100"/>
        </p:xfrm>
        <a:graphic>
          <a:graphicData uri="http://schemas.openxmlformats.org/presentationml/2006/ole">
            <p:oleObj spid="_x0000_s11322" name="Equation" r:id="rId3" imgW="875920" imgH="266584" progId="Equations">
              <p:embed/>
            </p:oleObj>
          </a:graphicData>
        </a:graphic>
      </p:graphicFrame>
      <p:graphicFrame>
        <p:nvGraphicFramePr>
          <p:cNvPr id="8" name="Object 6">
            <a:extLst>
              <a:ext uri="{FF2B5EF4-FFF2-40B4-BE49-F238E27FC236}">
                <a16:creationId xmlns="" xmlns:a16="http://schemas.microsoft.com/office/drawing/2014/main" id="{EDADFF5E-A28F-4DDF-9954-E06597459B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880416352"/>
              </p:ext>
            </p:extLst>
          </p:nvPr>
        </p:nvGraphicFramePr>
        <p:xfrm>
          <a:off x="2732401" y="2575300"/>
          <a:ext cx="4724400" cy="863600"/>
        </p:xfrm>
        <a:graphic>
          <a:graphicData uri="http://schemas.openxmlformats.org/presentationml/2006/ole">
            <p:oleObj spid="_x0000_s11323" name="Equation" r:id="rId4" imgW="2400300" imgH="558800" progId="Equations">
              <p:embed/>
            </p:oleObj>
          </a:graphicData>
        </a:graphic>
      </p:graphicFrame>
      <p:graphicFrame>
        <p:nvGraphicFramePr>
          <p:cNvPr id="9" name="Object 7">
            <a:extLst>
              <a:ext uri="{FF2B5EF4-FFF2-40B4-BE49-F238E27FC236}">
                <a16:creationId xmlns="" xmlns:a16="http://schemas.microsoft.com/office/drawing/2014/main" id="{01AEF64C-54D6-4A21-BE1A-4B95F28EB0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879402598"/>
              </p:ext>
            </p:extLst>
          </p:nvPr>
        </p:nvGraphicFramePr>
        <p:xfrm>
          <a:off x="3570600" y="3629400"/>
          <a:ext cx="2971800" cy="379413"/>
        </p:xfrm>
        <a:graphic>
          <a:graphicData uri="http://schemas.openxmlformats.org/presentationml/2006/ole">
            <p:oleObj spid="_x0000_s11324" name="Equation" r:id="rId5" imgW="1485900" imgH="241300" progId="Equations">
              <p:embed/>
            </p:oleObj>
          </a:graphicData>
        </a:graphic>
      </p:graphicFrame>
      <p:sp>
        <p:nvSpPr>
          <p:cNvPr id="10" name="Line 9">
            <a:extLst>
              <a:ext uri="{FF2B5EF4-FFF2-40B4-BE49-F238E27FC236}">
                <a16:creationId xmlns="" xmlns:a16="http://schemas.microsoft.com/office/drawing/2014/main" id="{8617C4A3-BA8B-4D65-A6EA-ECE0216C74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2400" y="3781800"/>
            <a:ext cx="1219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10">
            <a:extLst>
              <a:ext uri="{FF2B5EF4-FFF2-40B4-BE49-F238E27FC236}">
                <a16:creationId xmlns="" xmlns:a16="http://schemas.microsoft.com/office/drawing/2014/main" id="{7FCAC2E7-F123-4529-9E70-1D9FAA5A4B08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1600" y="3019800"/>
            <a:ext cx="0" cy="762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11">
            <a:extLst>
              <a:ext uri="{FF2B5EF4-FFF2-40B4-BE49-F238E27FC236}">
                <a16:creationId xmlns="" xmlns:a16="http://schemas.microsoft.com/office/drawing/2014/main" id="{2FE6A738-9660-4D09-94D8-FE1B858D7D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1600" y="3400800"/>
            <a:ext cx="609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" name="Object 12">
            <a:extLst>
              <a:ext uri="{FF2B5EF4-FFF2-40B4-BE49-F238E27FC236}">
                <a16:creationId xmlns="" xmlns:a16="http://schemas.microsoft.com/office/drawing/2014/main" id="{A3F86B75-05AC-4621-842B-BC10898D4F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92292158"/>
              </p:ext>
            </p:extLst>
          </p:nvPr>
        </p:nvGraphicFramePr>
        <p:xfrm>
          <a:off x="5786126" y="4389813"/>
          <a:ext cx="288925" cy="425450"/>
        </p:xfrm>
        <a:graphic>
          <a:graphicData uri="http://schemas.openxmlformats.org/presentationml/2006/ole">
            <p:oleObj spid="_x0000_s11325" name="Equation" r:id="rId6" imgW="152334" imgH="241195" progId="Equations">
              <p:embed/>
            </p:oleObj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="" xmlns:a16="http://schemas.microsoft.com/office/drawing/2014/main" id="{2E1219EE-8903-4F58-8E2E-6621B69AD3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65195368"/>
              </p:ext>
            </p:extLst>
          </p:nvPr>
        </p:nvGraphicFramePr>
        <p:xfrm>
          <a:off x="6116950" y="4064466"/>
          <a:ext cx="241300" cy="381000"/>
        </p:xfrm>
        <a:graphic>
          <a:graphicData uri="http://schemas.openxmlformats.org/presentationml/2006/ole">
            <p:oleObj spid="_x0000_s11326" name="Equation" r:id="rId7" imgW="126780" imgH="215526" progId="Equations">
              <p:embed/>
            </p:oleObj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="" xmlns:a16="http://schemas.microsoft.com/office/drawing/2014/main" id="{169CCF9D-F638-4C00-8716-08F3EC127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315073895"/>
              </p:ext>
            </p:extLst>
          </p:nvPr>
        </p:nvGraphicFramePr>
        <p:xfrm>
          <a:off x="6542400" y="5169087"/>
          <a:ext cx="241300" cy="381000"/>
        </p:xfrm>
        <a:graphic>
          <a:graphicData uri="http://schemas.openxmlformats.org/presentationml/2006/ole">
            <p:oleObj spid="_x0000_s11327" name="Equation" r:id="rId8" imgW="126780" imgH="215526" progId="Equations">
              <p:embed/>
            </p:oleObj>
          </a:graphicData>
        </a:graphic>
      </p:graphicFrame>
      <p:graphicFrame>
        <p:nvGraphicFramePr>
          <p:cNvPr id="16" name="Object 4">
            <a:extLst>
              <a:ext uri="{FF2B5EF4-FFF2-40B4-BE49-F238E27FC236}">
                <a16:creationId xmlns="" xmlns:a16="http://schemas.microsoft.com/office/drawing/2014/main" id="{0E6D77A2-294A-4F1D-80B4-C9A65970FD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865861176"/>
              </p:ext>
            </p:extLst>
          </p:nvPr>
        </p:nvGraphicFramePr>
        <p:xfrm>
          <a:off x="4282342" y="1662676"/>
          <a:ext cx="288925" cy="425450"/>
        </p:xfrm>
        <a:graphic>
          <a:graphicData uri="http://schemas.openxmlformats.org/presentationml/2006/ole">
            <p:oleObj spid="_x0000_s11328" name="Equation" r:id="rId9" imgW="152334" imgH="241195" progId="Equations">
              <p:embed/>
            </p:oleObj>
          </a:graphicData>
        </a:graphic>
      </p:graphicFrame>
      <p:sp>
        <p:nvSpPr>
          <p:cNvPr id="18" name="Line 8">
            <a:extLst>
              <a:ext uri="{FF2B5EF4-FFF2-40B4-BE49-F238E27FC236}">
                <a16:creationId xmlns="" xmlns:a16="http://schemas.microsoft.com/office/drawing/2014/main" id="{629FFA17-F377-43BA-BEA6-E9452E023E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3000" y="3007100"/>
            <a:ext cx="228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83092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65BD87A-ADAE-4CE4-B738-ED5FEC7F6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0" y="477000"/>
            <a:ext cx="9550599" cy="596348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3 </a:t>
            </a:r>
            <a:r>
              <a:rPr lang="en-US" altLang="ko-KR" sz="3600" dirty="0"/>
              <a:t>The Consistency </a:t>
            </a:r>
            <a:r>
              <a:rPr lang="en-US" altLang="ko-KR" sz="3600" dirty="0" smtClean="0"/>
              <a:t> </a:t>
            </a:r>
            <a:r>
              <a:rPr lang="en-US" altLang="ko-KR" sz="3600" dirty="0"/>
              <a:t>Condition</a:t>
            </a:r>
            <a:endParaRPr lang="zh-CN" altLang="en-US" sz="3600" dirty="0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11B2F5F0-5D5E-4CEF-A572-59784AFF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119DE52A-4865-43F3-9DF9-F705158DF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1713F06C-1381-42A4-B708-66CB1191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20051617-AC15-4E95-BC4A-8DDCA57B1E2E}"/>
              </a:ext>
            </a:extLst>
          </p:cNvPr>
          <p:cNvSpPr txBox="1">
            <a:spLocks noChangeArrowheads="1"/>
          </p:cNvSpPr>
          <p:nvPr/>
        </p:nvSpPr>
        <p:spPr>
          <a:xfrm>
            <a:off x="1638300" y="1382811"/>
            <a:ext cx="853440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Argument for the admissibility of A* under the consistency condition</a:t>
            </a:r>
          </a:p>
          <a:p>
            <a:pPr lvl="1"/>
            <a:r>
              <a:rPr lang="en-US" altLang="ko-KR" dirty="0"/>
              <a:t>Monotonicity of       : search expands outward along contours of increasing       values</a:t>
            </a:r>
          </a:p>
          <a:p>
            <a:pPr lvl="1"/>
            <a:r>
              <a:rPr lang="en-US" altLang="ko-KR" dirty="0"/>
              <a:t>The first goal node selected will be a goal node having a minimal</a:t>
            </a:r>
          </a:p>
          <a:p>
            <a:pPr lvl="1"/>
            <a:r>
              <a:rPr lang="en-US" altLang="ko-KR" dirty="0"/>
              <a:t>For any goal node, </a:t>
            </a:r>
            <a:r>
              <a:rPr lang="en-US" altLang="ko-KR" i="1" dirty="0"/>
              <a:t>n</a:t>
            </a:r>
            <a:r>
              <a:rPr lang="en-US" altLang="ko-KR" i="1" baseline="-25000" dirty="0"/>
              <a:t>g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The first goal node selected will be one having minimal</a:t>
            </a:r>
          </a:p>
          <a:p>
            <a:pPr lvl="1"/>
            <a:r>
              <a:rPr lang="en-US" altLang="ko-KR" dirty="0"/>
              <a:t>Whenever a goal node, </a:t>
            </a:r>
            <a:r>
              <a:rPr lang="en-US" altLang="ko-KR" i="1" dirty="0"/>
              <a:t>n</a:t>
            </a:r>
            <a:r>
              <a:rPr lang="en-US" altLang="ko-KR" i="1" baseline="-25000" dirty="0"/>
              <a:t>g</a:t>
            </a:r>
            <a:r>
              <a:rPr lang="en-US" altLang="ko-KR" dirty="0"/>
              <a:t>, is selected for expansion, we have found an optimal path to that goal node (                      )</a:t>
            </a:r>
          </a:p>
          <a:p>
            <a:pPr lvl="1"/>
            <a:r>
              <a:rPr lang="en-US" altLang="ko-KR" dirty="0"/>
              <a:t>The first goal node selected will be one for which the algorithm has found an optimal path</a:t>
            </a:r>
          </a:p>
        </p:txBody>
      </p:sp>
      <p:graphicFrame>
        <p:nvGraphicFramePr>
          <p:cNvPr id="7" name="Object 4">
            <a:extLst>
              <a:ext uri="{FF2B5EF4-FFF2-40B4-BE49-F238E27FC236}">
                <a16:creationId xmlns="" xmlns:a16="http://schemas.microsoft.com/office/drawing/2014/main" id="{EB0C85C1-C815-4634-8C06-101CF5539C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955668870"/>
              </p:ext>
            </p:extLst>
          </p:nvPr>
        </p:nvGraphicFramePr>
        <p:xfrm>
          <a:off x="3629818" y="3352899"/>
          <a:ext cx="288925" cy="425450"/>
        </p:xfrm>
        <a:graphic>
          <a:graphicData uri="http://schemas.openxmlformats.org/presentationml/2006/ole">
            <p:oleObj spid="_x0000_s12338" name="Equation" r:id="rId3" imgW="152334" imgH="241195" progId="Equations">
              <p:embed/>
            </p:oleObj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="" xmlns:a16="http://schemas.microsoft.com/office/drawing/2014/main" id="{ACFD7D3E-67B6-448F-995B-3DD6861F65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344576579"/>
              </p:ext>
            </p:extLst>
          </p:nvPr>
        </p:nvGraphicFramePr>
        <p:xfrm>
          <a:off x="4584000" y="2205000"/>
          <a:ext cx="288925" cy="425450"/>
        </p:xfrm>
        <a:graphic>
          <a:graphicData uri="http://schemas.openxmlformats.org/presentationml/2006/ole">
            <p:oleObj spid="_x0000_s12339" name="Equation" r:id="rId4" imgW="152334" imgH="241195" progId="Equations">
              <p:embed/>
            </p:oleObj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="" xmlns:a16="http://schemas.microsoft.com/office/drawing/2014/main" id="{C37AF75E-9DF7-4DE1-9951-08D2426FCE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29256422"/>
              </p:ext>
            </p:extLst>
          </p:nvPr>
        </p:nvGraphicFramePr>
        <p:xfrm>
          <a:off x="5580898" y="2571105"/>
          <a:ext cx="288925" cy="425450"/>
        </p:xfrm>
        <a:graphic>
          <a:graphicData uri="http://schemas.openxmlformats.org/presentationml/2006/ole">
            <p:oleObj spid="_x0000_s12340" name="Equation" r:id="rId5" imgW="152334" imgH="241195" progId="Equations">
              <p:embed/>
            </p:oleObj>
          </a:graphicData>
        </a:graphic>
      </p:graphicFrame>
      <p:graphicFrame>
        <p:nvGraphicFramePr>
          <p:cNvPr id="10" name="Object 7">
            <a:extLst>
              <a:ext uri="{FF2B5EF4-FFF2-40B4-BE49-F238E27FC236}">
                <a16:creationId xmlns="" xmlns:a16="http://schemas.microsoft.com/office/drawing/2014/main" id="{CCC89DF2-A373-4EA6-9EF7-9390AED30D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513693424"/>
              </p:ext>
            </p:extLst>
          </p:nvPr>
        </p:nvGraphicFramePr>
        <p:xfrm>
          <a:off x="5561296" y="3672680"/>
          <a:ext cx="1447800" cy="422275"/>
        </p:xfrm>
        <a:graphic>
          <a:graphicData uri="http://schemas.openxmlformats.org/presentationml/2006/ole">
            <p:oleObj spid="_x0000_s12341" name="Equation" r:id="rId6" imgW="914003" imgH="266584" progId="Equations">
              <p:embed/>
            </p:oleObj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="" xmlns:a16="http://schemas.microsoft.com/office/drawing/2014/main" id="{0875DC54-A3FB-460D-ABA4-BF67DB117C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926100234"/>
              </p:ext>
            </p:extLst>
          </p:nvPr>
        </p:nvGraphicFramePr>
        <p:xfrm>
          <a:off x="9871774" y="4072597"/>
          <a:ext cx="265112" cy="358775"/>
        </p:xfrm>
        <a:graphic>
          <a:graphicData uri="http://schemas.openxmlformats.org/presentationml/2006/ole">
            <p:oleObj spid="_x0000_s12342" name="Equation" r:id="rId7" imgW="139639" imgH="203112" progId="Equations">
              <p:embed/>
            </p:oleObj>
          </a:graphicData>
        </a:graphic>
      </p:graphicFrame>
      <p:graphicFrame>
        <p:nvGraphicFramePr>
          <p:cNvPr id="12" name="Object 9">
            <a:extLst>
              <a:ext uri="{FF2B5EF4-FFF2-40B4-BE49-F238E27FC236}">
                <a16:creationId xmlns="" xmlns:a16="http://schemas.microsoft.com/office/drawing/2014/main" id="{93A9040F-F8E0-4AAF-80A9-F605165A45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601339647"/>
              </p:ext>
            </p:extLst>
          </p:nvPr>
        </p:nvGraphicFramePr>
        <p:xfrm>
          <a:off x="2784000" y="5157000"/>
          <a:ext cx="1427163" cy="381000"/>
        </p:xfrm>
        <a:graphic>
          <a:graphicData uri="http://schemas.openxmlformats.org/presentationml/2006/ole">
            <p:oleObj spid="_x0000_s12343" name="Equation" r:id="rId8" imgW="901309" imgH="241195" progId="Equations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22308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C677E19-9AAB-4199-AE44-3239695E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174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4. </a:t>
            </a:r>
            <a:r>
              <a:rPr lang="en-US" altLang="ko-KR" dirty="0">
                <a:solidFill>
                  <a:srgbClr val="0000FF"/>
                </a:solidFill>
              </a:rPr>
              <a:t>Iterative-Deepening A</a:t>
            </a:r>
            <a:r>
              <a:rPr lang="en-US" altLang="ko-KR" baseline="30000" dirty="0">
                <a:solidFill>
                  <a:srgbClr val="0000FF"/>
                </a:solidFill>
              </a:rPr>
              <a:t>*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C544BE06-0062-492D-AABA-EDF514E6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6B0024F9-4084-4C48-95FA-72DFE96BA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BE3E5B8D-8667-49E3-A3E0-273EC3645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F813C40A-FADF-4804-A082-5F5A5DE9888F}"/>
              </a:ext>
            </a:extLst>
          </p:cNvPr>
          <p:cNvSpPr txBox="1">
            <a:spLocks noChangeArrowheads="1"/>
          </p:cNvSpPr>
          <p:nvPr/>
        </p:nvSpPr>
        <p:spPr>
          <a:xfrm>
            <a:off x="1475100" y="1110827"/>
            <a:ext cx="9241800" cy="5410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Breadth-first search</a:t>
            </a:r>
          </a:p>
          <a:p>
            <a:pPr lvl="1"/>
            <a:r>
              <a:rPr lang="en-US" altLang="ko-KR" dirty="0"/>
              <a:t>Exponentially growing memory requirements</a:t>
            </a:r>
          </a:p>
          <a:p>
            <a:r>
              <a:rPr lang="en-US" altLang="ko-KR" dirty="0"/>
              <a:t>Iterative deepening search</a:t>
            </a:r>
          </a:p>
          <a:p>
            <a:pPr lvl="1"/>
            <a:r>
              <a:rPr lang="en-US" altLang="ko-KR" dirty="0"/>
              <a:t>Memory grows linearly with the depth of the goal</a:t>
            </a:r>
          </a:p>
          <a:p>
            <a:pPr lvl="1"/>
            <a:r>
              <a:rPr lang="en-US" altLang="ko-KR" dirty="0"/>
              <a:t>Parallel implementation of IDA*: further efficiencies gain</a:t>
            </a:r>
          </a:p>
          <a:p>
            <a:r>
              <a:rPr lang="en-US" altLang="ko-KR" dirty="0"/>
              <a:t>IDA*</a:t>
            </a:r>
          </a:p>
          <a:p>
            <a:pPr lvl="1"/>
            <a:r>
              <a:rPr lang="en-US" altLang="ko-KR" dirty="0"/>
              <a:t>Cost cut off in the first search:</a:t>
            </a:r>
          </a:p>
          <a:p>
            <a:pPr lvl="1"/>
            <a:r>
              <a:rPr lang="en-US" altLang="ko-KR" dirty="0"/>
              <a:t>Depth-first search with backtracking</a:t>
            </a:r>
          </a:p>
          <a:p>
            <a:pPr lvl="1"/>
            <a:r>
              <a:rPr lang="en-US" altLang="ko-KR" dirty="0"/>
              <a:t>If the search terminates at a goal node: minimal-cost path</a:t>
            </a:r>
          </a:p>
          <a:p>
            <a:pPr lvl="1"/>
            <a:r>
              <a:rPr lang="en-US" altLang="ko-KR" dirty="0"/>
              <a:t>Otherwise</a:t>
            </a:r>
          </a:p>
          <a:p>
            <a:pPr lvl="2"/>
            <a:r>
              <a:rPr lang="en-US" altLang="ko-KR" dirty="0"/>
              <a:t>increase the cut-off value and start another search</a:t>
            </a:r>
          </a:p>
          <a:p>
            <a:pPr lvl="2"/>
            <a:r>
              <a:rPr lang="en-US" altLang="ko-KR" dirty="0"/>
              <a:t>The lowest       values of the nodes visited (not expanded) in the previous search is used as the new cut-off value in the next search</a:t>
            </a:r>
          </a:p>
        </p:txBody>
      </p:sp>
      <p:graphicFrame>
        <p:nvGraphicFramePr>
          <p:cNvPr id="7" name="Object 4">
            <a:extLst>
              <a:ext uri="{FF2B5EF4-FFF2-40B4-BE49-F238E27FC236}">
                <a16:creationId xmlns="" xmlns:a16="http://schemas.microsoft.com/office/drawing/2014/main" id="{EB56FCD7-081C-47D5-A427-68D2570FD8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926554625"/>
              </p:ext>
            </p:extLst>
          </p:nvPr>
        </p:nvGraphicFramePr>
        <p:xfrm>
          <a:off x="6555687" y="3815927"/>
          <a:ext cx="2968625" cy="373063"/>
        </p:xfrm>
        <a:graphic>
          <a:graphicData uri="http://schemas.openxmlformats.org/presentationml/2006/ole">
            <p:oleObj spid="_x0000_s13330" name="Equation" r:id="rId3" imgW="1815312" imgH="253890" progId="Equations">
              <p:embed/>
            </p:oleObj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="" xmlns:a16="http://schemas.microsoft.com/office/drawing/2014/main" id="{1575FF83-4158-48A0-9142-0F9ECD4B29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96863002"/>
              </p:ext>
            </p:extLst>
          </p:nvPr>
        </p:nvGraphicFramePr>
        <p:xfrm>
          <a:off x="4048100" y="5589000"/>
          <a:ext cx="321485" cy="425450"/>
        </p:xfrm>
        <a:graphic>
          <a:graphicData uri="http://schemas.openxmlformats.org/presentationml/2006/ole">
            <p:oleObj spid="_x0000_s13331" name="Equation" r:id="rId4" imgW="152334" imgH="241195" progId="Equations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711130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E569A3C-6050-452A-8518-45B2E52F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9478599" cy="596348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</a:rPr>
              <a:t>1. </a:t>
            </a:r>
            <a:r>
              <a:rPr lang="en-US" altLang="ko-KR" b="1" dirty="0">
                <a:solidFill>
                  <a:srgbClr val="0000FF"/>
                </a:solidFill>
              </a:rPr>
              <a:t>Using Evaluation </a:t>
            </a:r>
            <a:r>
              <a:rPr lang="en-US" altLang="ko-KR" b="1" dirty="0" smtClean="0">
                <a:solidFill>
                  <a:srgbClr val="0000FF"/>
                </a:solidFill>
              </a:rPr>
              <a:t>Functions(1/10)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4466C253-8E8F-426A-B0BB-DA50CA366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1B25734E-7D4E-4006-B38A-F6EED638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E01CC1B9-560E-407F-AFE2-7AB06F54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704E52E2-088D-4F73-8F65-010D7F9F1DE8}"/>
              </a:ext>
            </a:extLst>
          </p:cNvPr>
          <p:cNvSpPr txBox="1">
            <a:spLocks noChangeArrowheads="1"/>
          </p:cNvSpPr>
          <p:nvPr/>
        </p:nvSpPr>
        <p:spPr>
          <a:xfrm>
            <a:off x="912000" y="1125000"/>
            <a:ext cx="1072800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FF0000"/>
                </a:solidFill>
              </a:rPr>
              <a:t>Best-first search (BFS) = Heuristic search</a:t>
            </a:r>
          </a:p>
          <a:p>
            <a:pPr lvl="1"/>
            <a:r>
              <a:rPr lang="en-US" altLang="ko-KR" sz="2800" dirty="0"/>
              <a:t>proceeds preferentially using heuristics</a:t>
            </a:r>
          </a:p>
          <a:p>
            <a:pPr lvl="1">
              <a:spcBef>
                <a:spcPts val="1800"/>
              </a:spcBef>
            </a:pPr>
            <a:r>
              <a:rPr lang="en-US" altLang="ko-KR" sz="2800" b="1" dirty="0">
                <a:solidFill>
                  <a:srgbClr val="FF0000"/>
                </a:solidFill>
              </a:rPr>
              <a:t>Basic idea</a:t>
            </a:r>
          </a:p>
          <a:p>
            <a:pPr lvl="2"/>
            <a:r>
              <a:rPr lang="en-US" altLang="ko-KR" sz="2800" b="1" dirty="0">
                <a:solidFill>
                  <a:srgbClr val="0000FF"/>
                </a:solidFill>
              </a:rPr>
              <a:t>Heuristic evaluation function </a:t>
            </a:r>
            <a:r>
              <a:rPr lang="en-US" altLang="ko-KR" sz="2800" b="1" dirty="0" smtClean="0">
                <a:solidFill>
                  <a:srgbClr val="0000FF"/>
                </a:solidFill>
              </a:rPr>
              <a:t>   </a:t>
            </a:r>
            <a:r>
              <a:rPr lang="en-US" altLang="ko-KR" sz="2800" dirty="0" smtClean="0"/>
              <a:t>:  based </a:t>
            </a:r>
            <a:r>
              <a:rPr lang="en-US" altLang="ko-KR" sz="2800" dirty="0"/>
              <a:t>on information specific to the problem domain</a:t>
            </a:r>
          </a:p>
          <a:p>
            <a:pPr lvl="2">
              <a:spcBef>
                <a:spcPts val="1800"/>
              </a:spcBef>
              <a:spcAft>
                <a:spcPts val="1800"/>
              </a:spcAft>
            </a:pPr>
            <a:r>
              <a:rPr lang="en-US" altLang="ko-KR" sz="2800" b="1" dirty="0">
                <a:solidFill>
                  <a:srgbClr val="FF0000"/>
                </a:solidFill>
              </a:rPr>
              <a:t>Expand next </a:t>
            </a:r>
            <a:r>
              <a:rPr lang="en-US" altLang="ko-KR" sz="2800" dirty="0"/>
              <a:t>that node, </a:t>
            </a:r>
            <a:r>
              <a:rPr lang="en-US" altLang="ko-KR" sz="2800" i="1" dirty="0"/>
              <a:t>n</a:t>
            </a:r>
            <a:r>
              <a:rPr lang="en-US" altLang="ko-KR" sz="2800" dirty="0"/>
              <a:t>, having the smallest value of </a:t>
            </a:r>
          </a:p>
          <a:p>
            <a:pPr lvl="2"/>
            <a:r>
              <a:rPr lang="en-US" altLang="ko-KR" sz="2800" b="1" dirty="0">
                <a:solidFill>
                  <a:srgbClr val="FF0000"/>
                </a:solidFill>
              </a:rPr>
              <a:t>Terminate</a:t>
            </a:r>
            <a:r>
              <a:rPr lang="en-US" altLang="ko-KR" sz="2800" dirty="0"/>
              <a:t> when the node to be expanded next is a goal </a:t>
            </a:r>
            <a:r>
              <a:rPr lang="en-US" altLang="ko-KR" sz="2800" dirty="0" smtClean="0"/>
              <a:t>node</a:t>
            </a:r>
            <a:endParaRPr lang="en-US" altLang="ko-KR" sz="2800" dirty="0"/>
          </a:p>
        </p:txBody>
      </p:sp>
      <p:graphicFrame>
        <p:nvGraphicFramePr>
          <p:cNvPr id="9" name="Object 5">
            <a:extLst>
              <a:ext uri="{FF2B5EF4-FFF2-40B4-BE49-F238E27FC236}">
                <a16:creationId xmlns="" xmlns:a16="http://schemas.microsoft.com/office/drawing/2014/main" id="{5D80657F-5270-429D-BF1A-481C6E347A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264299065"/>
              </p:ext>
            </p:extLst>
          </p:nvPr>
        </p:nvGraphicFramePr>
        <p:xfrm>
          <a:off x="7152287" y="2688000"/>
          <a:ext cx="239713" cy="381000"/>
        </p:xfrm>
        <a:graphic>
          <a:graphicData uri="http://schemas.openxmlformats.org/presentationml/2006/ole">
            <p:oleObj spid="_x0000_s69634" name="Equation" r:id="rId3" imgW="152334" imgH="241195" progId="Equations">
              <p:embed/>
            </p:oleObj>
          </a:graphicData>
        </a:graphic>
      </p:graphicFrame>
      <p:graphicFrame>
        <p:nvGraphicFramePr>
          <p:cNvPr id="10" name="Object 6">
            <a:extLst>
              <a:ext uri="{FF2B5EF4-FFF2-40B4-BE49-F238E27FC236}">
                <a16:creationId xmlns="" xmlns:a16="http://schemas.microsoft.com/office/drawing/2014/main" id="{7A5423F1-AFC2-4B2A-818A-96707D4EA4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005043778"/>
              </p:ext>
            </p:extLst>
          </p:nvPr>
        </p:nvGraphicFramePr>
        <p:xfrm>
          <a:off x="10848000" y="3645000"/>
          <a:ext cx="533400" cy="376238"/>
        </p:xfrm>
        <a:graphic>
          <a:graphicData uri="http://schemas.openxmlformats.org/presentationml/2006/ole">
            <p:oleObj spid="_x0000_s69635" name="Equation" r:id="rId4" imgW="342751" imgH="241195" progId="Equations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52577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6A1E79A-C540-49B9-AF32-C37316B5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182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5. </a:t>
            </a:r>
            <a:r>
              <a:rPr lang="en-US" altLang="ko-KR" dirty="0">
                <a:solidFill>
                  <a:srgbClr val="0000FF"/>
                </a:solidFill>
              </a:rPr>
              <a:t>Recursive Best-First Search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17C64A20-1EB5-4ABD-AA71-2E5EE2DA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F170D548-7115-4D62-8236-273C2D7A0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792264B3-A195-4BF1-A7D9-DE186E12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9EF45855-8A81-4400-BF05-6662618CE389}"/>
              </a:ext>
            </a:extLst>
          </p:cNvPr>
          <p:cNvSpPr txBox="1">
            <a:spLocks noChangeArrowheads="1"/>
          </p:cNvSpPr>
          <p:nvPr/>
        </p:nvSpPr>
        <p:spPr>
          <a:xfrm>
            <a:off x="1848000" y="1413000"/>
            <a:ext cx="815340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RBFS (recursive best-first search)</a:t>
            </a:r>
          </a:p>
          <a:p>
            <a:pPr lvl="1"/>
            <a:r>
              <a:rPr lang="en-US" altLang="ko-KR" dirty="0"/>
              <a:t>uses slightly more memory than does IDA*</a:t>
            </a:r>
          </a:p>
          <a:p>
            <a:pPr lvl="1"/>
            <a:r>
              <a:rPr lang="en-US" altLang="ko-KR" dirty="0"/>
              <a:t>generates fewer nodes than does IDA*</a:t>
            </a:r>
          </a:p>
          <a:p>
            <a:r>
              <a:rPr lang="en-US" altLang="ko-KR" dirty="0"/>
              <a:t>Backing up     value</a:t>
            </a:r>
          </a:p>
          <a:p>
            <a:pPr lvl="1"/>
            <a:r>
              <a:rPr lang="en-US" altLang="ko-KR" dirty="0"/>
              <a:t>When a node </a:t>
            </a:r>
            <a:r>
              <a:rPr lang="en-US" altLang="ko-KR" i="1" dirty="0"/>
              <a:t>n</a:t>
            </a:r>
            <a:r>
              <a:rPr lang="en-US" altLang="ko-KR" dirty="0"/>
              <a:t> is expanded, computes      values of successors of </a:t>
            </a:r>
            <a:r>
              <a:rPr lang="en-US" altLang="ko-KR" i="1" dirty="0"/>
              <a:t>n </a:t>
            </a:r>
            <a:r>
              <a:rPr lang="en-US" altLang="ko-KR" dirty="0"/>
              <a:t>and recomputes        values of </a:t>
            </a:r>
            <a:r>
              <a:rPr lang="en-US" altLang="ko-KR" i="1" dirty="0"/>
              <a:t>n</a:t>
            </a:r>
            <a:r>
              <a:rPr lang="en-US" altLang="ko-KR" dirty="0"/>
              <a:t> and all of </a:t>
            </a:r>
            <a:r>
              <a:rPr lang="en-US" altLang="ko-KR" i="1" dirty="0"/>
              <a:t>n</a:t>
            </a:r>
            <a:r>
              <a:rPr lang="en-US" altLang="ko-KR" dirty="0"/>
              <a:t>’s ancestors</a:t>
            </a:r>
          </a:p>
          <a:p>
            <a:r>
              <a:rPr lang="en-US" altLang="ko-KR" dirty="0"/>
              <a:t>Process of backing up</a:t>
            </a:r>
          </a:p>
          <a:p>
            <a:pPr lvl="1"/>
            <a:r>
              <a:rPr lang="en-US" altLang="ko-KR" dirty="0"/>
              <a:t>Backed-up value,            , of node </a:t>
            </a:r>
            <a:r>
              <a:rPr lang="en-US" altLang="ko-KR" i="1" dirty="0"/>
              <a:t>m</a:t>
            </a:r>
            <a:r>
              <a:rPr lang="en-US" altLang="ko-KR" dirty="0"/>
              <a:t> with successors        </a:t>
            </a:r>
          </a:p>
        </p:txBody>
      </p:sp>
      <p:graphicFrame>
        <p:nvGraphicFramePr>
          <p:cNvPr id="7" name="Object 4">
            <a:extLst>
              <a:ext uri="{FF2B5EF4-FFF2-40B4-BE49-F238E27FC236}">
                <a16:creationId xmlns="" xmlns:a16="http://schemas.microsoft.com/office/drawing/2014/main" id="{89E5A81D-4883-4236-98D3-1DC7B5C441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544221124"/>
              </p:ext>
            </p:extLst>
          </p:nvPr>
        </p:nvGraphicFramePr>
        <p:xfrm>
          <a:off x="4048100" y="2740150"/>
          <a:ext cx="288925" cy="425450"/>
        </p:xfrm>
        <a:graphic>
          <a:graphicData uri="http://schemas.openxmlformats.org/presentationml/2006/ole">
            <p:oleObj spid="_x0000_s14374" name="Equation" r:id="rId3" imgW="152334" imgH="241195" progId="Equations">
              <p:embed/>
            </p:oleObj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="" xmlns:a16="http://schemas.microsoft.com/office/drawing/2014/main" id="{9FE1182D-8C87-4FFB-92FE-024A2A92F7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321970616"/>
              </p:ext>
            </p:extLst>
          </p:nvPr>
        </p:nvGraphicFramePr>
        <p:xfrm>
          <a:off x="8018437" y="3167758"/>
          <a:ext cx="288925" cy="425450"/>
        </p:xfrm>
        <a:graphic>
          <a:graphicData uri="http://schemas.openxmlformats.org/presentationml/2006/ole">
            <p:oleObj spid="_x0000_s14375" name="Equation" r:id="rId4" imgW="152334" imgH="241195" progId="Equations">
              <p:embed/>
            </p:oleObj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="" xmlns:a16="http://schemas.microsoft.com/office/drawing/2014/main" id="{C51EE627-0F58-4674-8A94-275F00717E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528067688"/>
              </p:ext>
            </p:extLst>
          </p:nvPr>
        </p:nvGraphicFramePr>
        <p:xfrm>
          <a:off x="7176000" y="3523126"/>
          <a:ext cx="288925" cy="425450"/>
        </p:xfrm>
        <a:graphic>
          <a:graphicData uri="http://schemas.openxmlformats.org/presentationml/2006/ole">
            <p:oleObj spid="_x0000_s14376" name="Equation" r:id="rId5" imgW="152334" imgH="241195" progId="Equations">
              <p:embed/>
            </p:oleObj>
          </a:graphicData>
        </a:graphic>
      </p:graphicFrame>
      <p:graphicFrame>
        <p:nvGraphicFramePr>
          <p:cNvPr id="10" name="Object 7">
            <a:extLst>
              <a:ext uri="{FF2B5EF4-FFF2-40B4-BE49-F238E27FC236}">
                <a16:creationId xmlns="" xmlns:a16="http://schemas.microsoft.com/office/drawing/2014/main" id="{C7F5E34F-DD01-4A62-A010-796662697B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232103938"/>
              </p:ext>
            </p:extLst>
          </p:nvPr>
        </p:nvGraphicFramePr>
        <p:xfrm>
          <a:off x="5258751" y="4686250"/>
          <a:ext cx="698500" cy="425450"/>
        </p:xfrm>
        <a:graphic>
          <a:graphicData uri="http://schemas.openxmlformats.org/presentationml/2006/ole">
            <p:oleObj spid="_x0000_s14377" name="Equation" r:id="rId6" imgW="368300" imgH="241300" progId="Equations">
              <p:embed/>
            </p:oleObj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="" xmlns:a16="http://schemas.microsoft.com/office/drawing/2014/main" id="{EFD3946A-2BA1-40EF-9A74-A1906B5109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796039311"/>
              </p:ext>
            </p:extLst>
          </p:nvPr>
        </p:nvGraphicFramePr>
        <p:xfrm>
          <a:off x="9810750" y="4686250"/>
          <a:ext cx="361950" cy="403225"/>
        </p:xfrm>
        <a:graphic>
          <a:graphicData uri="http://schemas.openxmlformats.org/presentationml/2006/ole">
            <p:oleObj spid="_x0000_s14378" name="Equation" r:id="rId7" imgW="190500" imgH="228600" progId="Equations">
              <p:embed/>
            </p:oleObj>
          </a:graphicData>
        </a:graphic>
      </p:graphicFrame>
      <p:graphicFrame>
        <p:nvGraphicFramePr>
          <p:cNvPr id="12" name="Object 9">
            <a:extLst>
              <a:ext uri="{FF2B5EF4-FFF2-40B4-BE49-F238E27FC236}">
                <a16:creationId xmlns="" xmlns:a16="http://schemas.microsoft.com/office/drawing/2014/main" id="{3F373332-64F4-4BB8-9C4D-5F3D1AAB23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11878254"/>
              </p:ext>
            </p:extLst>
          </p:nvPr>
        </p:nvGraphicFramePr>
        <p:xfrm>
          <a:off x="4344901" y="5164806"/>
          <a:ext cx="2190750" cy="560387"/>
        </p:xfrm>
        <a:graphic>
          <a:graphicData uri="http://schemas.openxmlformats.org/presentationml/2006/ole">
            <p:oleObj spid="_x0000_s14379" name="Equation" r:id="rId8" imgW="1155199" imgH="317362" progId="Equations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8867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E488340-744B-4FA2-99A1-C90CA18F6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9356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en-US" altLang="ko-KR" dirty="0"/>
              <a:t>Recursive Best-First Search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328921D9-D5E9-4134-95AA-F67433F2D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C33167C9-EA38-4223-88F9-0EDB15EB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22D72332-CADA-45C8-B1D9-C5204EC3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1F72E6CC-EF0F-44E0-8AAB-2821E731BCDE}"/>
              </a:ext>
            </a:extLst>
          </p:cNvPr>
          <p:cNvSpPr txBox="1">
            <a:spLocks noChangeArrowheads="1"/>
          </p:cNvSpPr>
          <p:nvPr/>
        </p:nvSpPr>
        <p:spPr>
          <a:xfrm>
            <a:off x="1416000" y="1335550"/>
            <a:ext cx="830580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Description</a:t>
            </a:r>
          </a:p>
          <a:p>
            <a:pPr lvl="1"/>
            <a:r>
              <a:rPr lang="en-US" altLang="ko-KR" dirty="0"/>
              <a:t>One of successors of node</a:t>
            </a:r>
            <a:r>
              <a:rPr lang="en-US" altLang="ko-KR" i="1" dirty="0"/>
              <a:t> n</a:t>
            </a:r>
            <a:r>
              <a:rPr lang="en-US" altLang="ko-KR" dirty="0"/>
              <a:t> has the smallest        over all </a:t>
            </a:r>
            <a:r>
              <a:rPr lang="en-US" altLang="ko-KR" b="1" i="1" dirty="0"/>
              <a:t>OPEN</a:t>
            </a:r>
            <a:r>
              <a:rPr lang="en-US" altLang="ko-KR" dirty="0"/>
              <a:t> nodes, it is expanded in turn, and so on.</a:t>
            </a:r>
          </a:p>
          <a:p>
            <a:pPr lvl="1"/>
            <a:r>
              <a:rPr lang="en-US" altLang="ko-KR" dirty="0"/>
              <a:t>When other </a:t>
            </a:r>
            <a:r>
              <a:rPr lang="en-US" altLang="ko-KR" b="1" i="1" dirty="0"/>
              <a:t>OPEN</a:t>
            </a:r>
            <a:r>
              <a:rPr lang="en-US" altLang="ko-KR" dirty="0"/>
              <a:t> node,</a:t>
            </a:r>
            <a:r>
              <a:rPr lang="en-US" altLang="ko-KR" i="1" dirty="0"/>
              <a:t> n</a:t>
            </a:r>
            <a:r>
              <a:rPr lang="en-US" altLang="ko-KR" i="1" baseline="30000" dirty="0"/>
              <a:t>’</a:t>
            </a:r>
            <a:r>
              <a:rPr lang="en-US" altLang="ko-KR" dirty="0"/>
              <a:t>, (not a successor of </a:t>
            </a:r>
            <a:r>
              <a:rPr lang="en-US" altLang="ko-KR" i="1" dirty="0"/>
              <a:t>n</a:t>
            </a:r>
            <a:r>
              <a:rPr lang="en-US" altLang="ko-KR" dirty="0"/>
              <a:t>) has the lowest value of       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backtracks to the lowest common ancestor, node </a:t>
            </a:r>
            <a:r>
              <a:rPr lang="en-US" altLang="ko-KR" i="1" dirty="0">
                <a:sym typeface="Wingdings" panose="05000000000000000000" pitchFamily="2" charset="2"/>
              </a:rPr>
              <a:t>k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en-US" altLang="ko-KR" i="1" dirty="0" err="1">
                <a:sym typeface="Wingdings" panose="05000000000000000000" pitchFamily="2" charset="2"/>
              </a:rPr>
              <a:t>k</a:t>
            </a:r>
            <a:r>
              <a:rPr lang="en-US" altLang="ko-KR" i="1" baseline="-25000" dirty="0" err="1">
                <a:sym typeface="Wingdings" panose="05000000000000000000" pitchFamily="2" charset="2"/>
              </a:rPr>
              <a:t>n</a:t>
            </a:r>
            <a:r>
              <a:rPr lang="en-US" altLang="ko-KR" dirty="0">
                <a:sym typeface="Wingdings" panose="05000000000000000000" pitchFamily="2" charset="2"/>
              </a:rPr>
              <a:t>: successor of node</a:t>
            </a:r>
            <a:r>
              <a:rPr lang="en-US" altLang="ko-KR" i="1" dirty="0">
                <a:sym typeface="Wingdings" panose="05000000000000000000" pitchFamily="2" charset="2"/>
              </a:rPr>
              <a:t> k</a:t>
            </a:r>
            <a:r>
              <a:rPr lang="en-US" altLang="ko-KR" dirty="0">
                <a:sym typeface="Wingdings" panose="05000000000000000000" pitchFamily="2" charset="2"/>
              </a:rPr>
              <a:t> on the path to </a:t>
            </a:r>
            <a:r>
              <a:rPr lang="en-US" altLang="ko-KR" i="1" dirty="0">
                <a:sym typeface="Wingdings" panose="05000000000000000000" pitchFamily="2" charset="2"/>
              </a:rPr>
              <a:t>n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RBFS removes the subtree rooted at </a:t>
            </a:r>
            <a:r>
              <a:rPr lang="en-US" altLang="ko-KR" i="1" dirty="0" err="1">
                <a:sym typeface="Wingdings" panose="05000000000000000000" pitchFamily="2" charset="2"/>
              </a:rPr>
              <a:t>k</a:t>
            </a:r>
            <a:r>
              <a:rPr lang="en-US" altLang="ko-KR" i="1" baseline="-25000" dirty="0" err="1">
                <a:sym typeface="Wingdings" panose="05000000000000000000" pitchFamily="2" charset="2"/>
              </a:rPr>
              <a:t>n</a:t>
            </a:r>
            <a:r>
              <a:rPr lang="en-US" altLang="ko-KR" dirty="0">
                <a:sym typeface="Wingdings" panose="05000000000000000000" pitchFamily="2" charset="2"/>
              </a:rPr>
              <a:t>, from</a:t>
            </a:r>
            <a:r>
              <a:rPr lang="en-US" altLang="ko-KR" i="1" dirty="0">
                <a:sym typeface="Wingdings" panose="05000000000000000000" pitchFamily="2" charset="2"/>
              </a:rPr>
              <a:t> </a:t>
            </a:r>
            <a:r>
              <a:rPr lang="en-US" altLang="ko-KR" b="1" i="1" dirty="0">
                <a:sym typeface="Wingdings" panose="05000000000000000000" pitchFamily="2" charset="2"/>
              </a:rPr>
              <a:t>OPEN</a:t>
            </a:r>
          </a:p>
          <a:p>
            <a:pPr lvl="2"/>
            <a:r>
              <a:rPr lang="en-US" altLang="ko-KR" i="1" dirty="0" err="1">
                <a:sym typeface="Wingdings" panose="05000000000000000000" pitchFamily="2" charset="2"/>
              </a:rPr>
              <a:t>k</a:t>
            </a:r>
            <a:r>
              <a:rPr lang="en-US" altLang="ko-KR" i="1" baseline="-25000" dirty="0" err="1">
                <a:sym typeface="Wingdings" panose="05000000000000000000" pitchFamily="2" charset="2"/>
              </a:rPr>
              <a:t>n</a:t>
            </a:r>
            <a:r>
              <a:rPr lang="en-US" altLang="ko-KR" dirty="0">
                <a:sym typeface="Wingdings" panose="05000000000000000000" pitchFamily="2" charset="2"/>
              </a:rPr>
              <a:t> becomes an </a:t>
            </a:r>
            <a:r>
              <a:rPr lang="en-US" altLang="ko-KR" b="1" i="1" dirty="0">
                <a:sym typeface="Wingdings" panose="05000000000000000000" pitchFamily="2" charset="2"/>
              </a:rPr>
              <a:t>OPEN</a:t>
            </a:r>
            <a:r>
              <a:rPr lang="en-US" altLang="ko-KR" dirty="0">
                <a:sym typeface="Wingdings" panose="05000000000000000000" pitchFamily="2" charset="2"/>
              </a:rPr>
              <a:t> node with       value (its backed-up value)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Search continues below that </a:t>
            </a:r>
            <a:r>
              <a:rPr lang="en-US" altLang="ko-KR" b="1" i="1" dirty="0">
                <a:sym typeface="Wingdings" panose="05000000000000000000" pitchFamily="2" charset="2"/>
              </a:rPr>
              <a:t>OPEN</a:t>
            </a:r>
            <a:r>
              <a:rPr lang="en-US" altLang="ko-KR" dirty="0">
                <a:sym typeface="Wingdings" panose="05000000000000000000" pitchFamily="2" charset="2"/>
              </a:rPr>
              <a:t> node with the lowest value of </a:t>
            </a:r>
          </a:p>
        </p:txBody>
      </p:sp>
      <p:graphicFrame>
        <p:nvGraphicFramePr>
          <p:cNvPr id="7" name="Object 4">
            <a:extLst>
              <a:ext uri="{FF2B5EF4-FFF2-40B4-BE49-F238E27FC236}">
                <a16:creationId xmlns="" xmlns:a16="http://schemas.microsoft.com/office/drawing/2014/main" id="{AC14262A-5B30-4D00-90E6-38B8BF4C96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05102187"/>
              </p:ext>
            </p:extLst>
          </p:nvPr>
        </p:nvGraphicFramePr>
        <p:xfrm>
          <a:off x="8512175" y="1773000"/>
          <a:ext cx="288925" cy="425450"/>
        </p:xfrm>
        <a:graphic>
          <a:graphicData uri="http://schemas.openxmlformats.org/presentationml/2006/ole">
            <p:oleObj spid="_x0000_s15382" name="Equation" r:id="rId3" imgW="152334" imgH="241195" progId="Equations">
              <p:embed/>
            </p:oleObj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="" xmlns:a16="http://schemas.microsoft.com/office/drawing/2014/main" id="{144F5BFC-B62B-4C09-B2AA-A2A1EDBEC0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34505956"/>
              </p:ext>
            </p:extLst>
          </p:nvPr>
        </p:nvGraphicFramePr>
        <p:xfrm>
          <a:off x="4944000" y="2853000"/>
          <a:ext cx="288925" cy="425450"/>
        </p:xfrm>
        <a:graphic>
          <a:graphicData uri="http://schemas.openxmlformats.org/presentationml/2006/ole">
            <p:oleObj spid="_x0000_s15383" name="Equation" r:id="rId4" imgW="152334" imgH="241195" progId="Equations">
              <p:embed/>
            </p:oleObj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="" xmlns:a16="http://schemas.microsoft.com/office/drawing/2014/main" id="{4A1C9615-CC53-469F-BDEB-C5D5382E42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630739385"/>
              </p:ext>
            </p:extLst>
          </p:nvPr>
        </p:nvGraphicFramePr>
        <p:xfrm>
          <a:off x="6384000" y="4218450"/>
          <a:ext cx="288925" cy="425450"/>
        </p:xfrm>
        <a:graphic>
          <a:graphicData uri="http://schemas.openxmlformats.org/presentationml/2006/ole">
            <p:oleObj spid="_x0000_s15384" name="Equation" r:id="rId5" imgW="152334" imgH="241195" progId="Equations">
              <p:embed/>
            </p:oleObj>
          </a:graphicData>
        </a:graphic>
      </p:graphicFrame>
      <p:graphicFrame>
        <p:nvGraphicFramePr>
          <p:cNvPr id="10" name="Object 7">
            <a:extLst>
              <a:ext uri="{FF2B5EF4-FFF2-40B4-BE49-F238E27FC236}">
                <a16:creationId xmlns="" xmlns:a16="http://schemas.microsoft.com/office/drawing/2014/main" id="{3605ED10-A956-4253-AD32-049BFC1B6B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476930400"/>
              </p:ext>
            </p:extLst>
          </p:nvPr>
        </p:nvGraphicFramePr>
        <p:xfrm>
          <a:off x="3576000" y="5157000"/>
          <a:ext cx="288925" cy="425450"/>
        </p:xfrm>
        <a:graphic>
          <a:graphicData uri="http://schemas.openxmlformats.org/presentationml/2006/ole">
            <p:oleObj spid="_x0000_s15385" name="Equation" r:id="rId6" imgW="152334" imgH="241195" progId="Equations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97784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4F7B8ACD-EDCA-41AB-B831-75DB3D21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FF6F63B7-FA68-4999-AF53-933EA311D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CECF9E15-31C1-4C6F-A709-64E32934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D9735154-AF51-4BBF-88F0-E477F09DB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312" y="5589000"/>
            <a:ext cx="5867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3200" dirty="0"/>
              <a:t>Figure 9.9 Recursive Best-First Search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="" xmlns:a16="http://schemas.microsoft.com/office/drawing/2014/main" id="{A6967696-FFB3-48B6-9626-D5D41D80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000" y="837000"/>
            <a:ext cx="7820025" cy="457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921628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1E4BA86-C283-4A95-B10B-DD50300E6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261000"/>
            <a:ext cx="10296000" cy="596348"/>
          </a:xfrm>
        </p:spPr>
        <p:txBody>
          <a:bodyPr>
            <a:noAutofit/>
          </a:bodyPr>
          <a:lstStyle/>
          <a:p>
            <a:r>
              <a:rPr lang="en-US" altLang="ko-KR" sz="3600" b="1" dirty="0" smtClean="0">
                <a:solidFill>
                  <a:srgbClr val="FF0000"/>
                </a:solidFill>
              </a:rPr>
              <a:t>6. </a:t>
            </a:r>
            <a:r>
              <a:rPr lang="en-US" altLang="ko-KR" sz="3600" b="1" dirty="0">
                <a:solidFill>
                  <a:srgbClr val="FF0000"/>
                </a:solidFill>
              </a:rPr>
              <a:t>Heuristic Functions and Search Efficiency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E374319F-52A5-4B93-A6A2-6682AD7B8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34579A0D-056A-4558-99DD-DB74A5381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C1390499-EC07-4243-958E-5EB3F04D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F3555E15-5567-4F53-99BB-585A526B6B71}"/>
              </a:ext>
            </a:extLst>
          </p:cNvPr>
          <p:cNvSpPr txBox="1">
            <a:spLocks noChangeArrowheads="1"/>
          </p:cNvSpPr>
          <p:nvPr/>
        </p:nvSpPr>
        <p:spPr>
          <a:xfrm>
            <a:off x="2136000" y="1373287"/>
            <a:ext cx="815340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Selection of heuristic function</a:t>
            </a:r>
          </a:p>
          <a:p>
            <a:pPr lvl="1"/>
            <a:r>
              <a:rPr lang="en-US" altLang="ko-KR" dirty="0"/>
              <a:t>Crucial for the efficiency of A*</a:t>
            </a:r>
          </a:p>
          <a:p>
            <a:pPr lvl="1"/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assures admissibility</a:t>
            </a:r>
          </a:p>
          <a:p>
            <a:pPr lvl="2"/>
            <a:r>
              <a:rPr lang="en-US" altLang="ko-KR" dirty="0"/>
              <a:t>Uniform-cost search </a:t>
            </a:r>
            <a:r>
              <a:rPr lang="en-US" altLang="ko-KR" dirty="0">
                <a:sym typeface="Wingdings" panose="05000000000000000000" pitchFamily="2" charset="2"/>
              </a:rPr>
              <a:t> inefficient</a:t>
            </a:r>
          </a:p>
          <a:p>
            <a:pPr lvl="1"/>
            <a:r>
              <a:rPr lang="en-US" altLang="ko-KR" dirty="0"/>
              <a:t>      = the highest possible lower bound on </a:t>
            </a:r>
            <a:r>
              <a:rPr lang="en-US" altLang="ko-KR" i="1" dirty="0"/>
              <a:t>h</a:t>
            </a:r>
          </a:p>
          <a:p>
            <a:pPr lvl="2"/>
            <a:r>
              <a:rPr lang="en-US" altLang="ko-KR" dirty="0"/>
              <a:t>maintains admissibility</a:t>
            </a:r>
          </a:p>
          <a:p>
            <a:pPr lvl="2"/>
            <a:r>
              <a:rPr lang="en-US" altLang="ko-KR" dirty="0"/>
              <a:t>expands the fewest nodes</a:t>
            </a:r>
          </a:p>
          <a:p>
            <a:r>
              <a:rPr lang="en-US" altLang="ko-KR" dirty="0"/>
              <a:t>Using relaxed model</a:t>
            </a:r>
          </a:p>
          <a:p>
            <a:pPr lvl="1"/>
            <a:r>
              <a:rPr lang="en-US" altLang="ko-KR" dirty="0"/>
              <a:t>     functions are always admissible</a:t>
            </a:r>
          </a:p>
        </p:txBody>
      </p:sp>
      <p:graphicFrame>
        <p:nvGraphicFramePr>
          <p:cNvPr id="7" name="Object 4">
            <a:extLst>
              <a:ext uri="{FF2B5EF4-FFF2-40B4-BE49-F238E27FC236}">
                <a16:creationId xmlns="" xmlns:a16="http://schemas.microsoft.com/office/drawing/2014/main" id="{043DC5D7-37E0-4FBD-A976-215F1CEF48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156123421"/>
              </p:ext>
            </p:extLst>
          </p:nvPr>
        </p:nvGraphicFramePr>
        <p:xfrm>
          <a:off x="3050400" y="2287687"/>
          <a:ext cx="609600" cy="369888"/>
        </p:xfrm>
        <a:graphic>
          <a:graphicData uri="http://schemas.openxmlformats.org/presentationml/2006/ole">
            <p:oleObj spid="_x0000_s16398" name="Equation" r:id="rId3" imgW="355292" imgH="215713" progId="Equations">
              <p:embed/>
            </p:oleObj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="" xmlns:a16="http://schemas.microsoft.com/office/drawing/2014/main" id="{0827A94F-059A-4BC3-B090-D25A8B115A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059798252"/>
              </p:ext>
            </p:extLst>
          </p:nvPr>
        </p:nvGraphicFramePr>
        <p:xfrm>
          <a:off x="2974200" y="3296018"/>
          <a:ext cx="241300" cy="379413"/>
        </p:xfrm>
        <a:graphic>
          <a:graphicData uri="http://schemas.openxmlformats.org/presentationml/2006/ole">
            <p:oleObj spid="_x0000_s16399" name="Equation" r:id="rId4" imgW="126780" imgH="215526" progId="Equations">
              <p:embed/>
            </p:oleObj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="" xmlns:a16="http://schemas.microsoft.com/office/drawing/2014/main" id="{18287F9C-444E-4F12-9C19-40B408D033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668840454"/>
              </p:ext>
            </p:extLst>
          </p:nvPr>
        </p:nvGraphicFramePr>
        <p:xfrm>
          <a:off x="2929750" y="4869000"/>
          <a:ext cx="241300" cy="379412"/>
        </p:xfrm>
        <a:graphic>
          <a:graphicData uri="http://schemas.openxmlformats.org/presentationml/2006/ole">
            <p:oleObj spid="_x0000_s16400" name="Equation" r:id="rId5" imgW="126780" imgH="215526" progId="Equations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822868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3F428C4E-D21E-44D0-A2FA-4801A4F36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F1C3D0F8-F617-456E-BCD4-C2DB6D02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0A2522B5-1E78-4990-85E7-26DA5BE2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7A533EEB-474A-4CEC-94C3-4DC6F7C2A472}"/>
              </a:ext>
            </a:extLst>
          </p:cNvPr>
          <p:cNvSpPr txBox="1">
            <a:spLocks noChangeArrowheads="1"/>
          </p:cNvSpPr>
          <p:nvPr/>
        </p:nvSpPr>
        <p:spPr>
          <a:xfrm>
            <a:off x="1416000" y="1065321"/>
            <a:ext cx="10728000" cy="5410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Selecting      function</a:t>
            </a:r>
          </a:p>
          <a:p>
            <a:pPr lvl="1"/>
            <a:r>
              <a:rPr lang="en-US" altLang="ko-KR" dirty="0"/>
              <a:t>must consider the amount of effort involved in calculating it</a:t>
            </a:r>
          </a:p>
          <a:p>
            <a:pPr lvl="1"/>
            <a:r>
              <a:rPr lang="en-US" altLang="ko-KR" dirty="0"/>
              <a:t>Less relaxed model: better heuristic function (difficult in calculating)</a:t>
            </a:r>
          </a:p>
          <a:p>
            <a:pPr lvl="1"/>
            <a:r>
              <a:rPr lang="en-US" altLang="ko-KR" dirty="0"/>
              <a:t>Trade off between the benefits gained by an accurate         and the cost of computing it</a:t>
            </a:r>
          </a:p>
          <a:p>
            <a:r>
              <a:rPr lang="en-US" altLang="ko-KR" dirty="0"/>
              <a:t>Using      instead of the lower bound of </a:t>
            </a:r>
            <a:r>
              <a:rPr lang="en-US" altLang="ko-KR" i="1" dirty="0"/>
              <a:t>h</a:t>
            </a:r>
          </a:p>
          <a:p>
            <a:pPr lvl="1"/>
            <a:r>
              <a:rPr lang="en-US" altLang="ko-KR" dirty="0"/>
              <a:t>increases efficiency at the expense of admissibility</a:t>
            </a:r>
          </a:p>
          <a:p>
            <a:pPr lvl="1"/>
            <a:r>
              <a:rPr lang="en-US" altLang="ko-KR" dirty="0"/>
              <a:t>      : easier to compute</a:t>
            </a:r>
          </a:p>
          <a:p>
            <a:r>
              <a:rPr lang="en-US" altLang="ko-KR" dirty="0"/>
              <a:t>Modifying the relative weights of     and      in the evaluation function</a:t>
            </a:r>
          </a:p>
          <a:p>
            <a:pPr lvl="1"/>
            <a:r>
              <a:rPr lang="en-US" altLang="ko-KR" dirty="0"/>
              <a:t>Large values of </a:t>
            </a:r>
            <a:r>
              <a:rPr lang="en-US" altLang="ko-KR" i="1" dirty="0"/>
              <a:t>w</a:t>
            </a:r>
            <a:r>
              <a:rPr lang="en-US" altLang="ko-KR" dirty="0"/>
              <a:t>: overemphasize the heuristic component</a:t>
            </a:r>
          </a:p>
          <a:p>
            <a:pPr lvl="1"/>
            <a:r>
              <a:rPr lang="en-US" altLang="ko-KR" dirty="0"/>
              <a:t>Very small values of </a:t>
            </a:r>
            <a:r>
              <a:rPr lang="en-US" altLang="ko-KR" i="1" dirty="0"/>
              <a:t>w</a:t>
            </a:r>
            <a:r>
              <a:rPr lang="en-US" altLang="ko-KR" dirty="0"/>
              <a:t>: give the search a predominantly breadth-first character</a:t>
            </a:r>
          </a:p>
        </p:txBody>
      </p:sp>
      <p:graphicFrame>
        <p:nvGraphicFramePr>
          <p:cNvPr id="7" name="Object 4">
            <a:extLst>
              <a:ext uri="{FF2B5EF4-FFF2-40B4-BE49-F238E27FC236}">
                <a16:creationId xmlns="" xmlns:a16="http://schemas.microsoft.com/office/drawing/2014/main" id="{5AD73D11-F055-4F1D-9423-76B51B636F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4145847003"/>
              </p:ext>
            </p:extLst>
          </p:nvPr>
        </p:nvGraphicFramePr>
        <p:xfrm>
          <a:off x="3375428" y="1125000"/>
          <a:ext cx="298000" cy="379413"/>
        </p:xfrm>
        <a:graphic>
          <a:graphicData uri="http://schemas.openxmlformats.org/presentationml/2006/ole">
            <p:oleObj spid="_x0000_s17438" name="Equation" r:id="rId3" imgW="126780" imgH="215526" progId="Equations">
              <p:embed/>
            </p:oleObj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="" xmlns:a16="http://schemas.microsoft.com/office/drawing/2014/main" id="{800EB621-0B23-4C0C-AB9F-6B43B9F154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763429930"/>
              </p:ext>
            </p:extLst>
          </p:nvPr>
        </p:nvGraphicFramePr>
        <p:xfrm>
          <a:off x="9552000" y="2277000"/>
          <a:ext cx="298000" cy="379413"/>
        </p:xfrm>
        <a:graphic>
          <a:graphicData uri="http://schemas.openxmlformats.org/presentationml/2006/ole">
            <p:oleObj spid="_x0000_s17439" name="Equation" r:id="rId4" imgW="126780" imgH="215526" progId="Equations">
              <p:embed/>
            </p:oleObj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="" xmlns:a16="http://schemas.microsoft.com/office/drawing/2014/main" id="{22C5C49C-A3FD-4937-9A1B-63C1CE8F1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91773310"/>
              </p:ext>
            </p:extLst>
          </p:nvPr>
        </p:nvGraphicFramePr>
        <p:xfrm>
          <a:off x="2784000" y="3166731"/>
          <a:ext cx="298000" cy="379413"/>
        </p:xfrm>
        <a:graphic>
          <a:graphicData uri="http://schemas.openxmlformats.org/presentationml/2006/ole">
            <p:oleObj spid="_x0000_s17440" name="Equation" r:id="rId5" imgW="126780" imgH="215526" progId="Equations">
              <p:embed/>
            </p:oleObj>
          </a:graphicData>
        </a:graphic>
      </p:graphicFrame>
      <p:graphicFrame>
        <p:nvGraphicFramePr>
          <p:cNvPr id="10" name="Object 7">
            <a:extLst>
              <a:ext uri="{FF2B5EF4-FFF2-40B4-BE49-F238E27FC236}">
                <a16:creationId xmlns="" xmlns:a16="http://schemas.microsoft.com/office/drawing/2014/main" id="{71BFDAE9-9FAA-44A7-B67F-7065C9D3E5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168712341"/>
              </p:ext>
            </p:extLst>
          </p:nvPr>
        </p:nvGraphicFramePr>
        <p:xfrm>
          <a:off x="2330400" y="3960921"/>
          <a:ext cx="298000" cy="379413"/>
        </p:xfrm>
        <a:graphic>
          <a:graphicData uri="http://schemas.openxmlformats.org/presentationml/2006/ole">
            <p:oleObj spid="_x0000_s17441" name="Equation" r:id="rId6" imgW="126780" imgH="215526" progId="Equations">
              <p:embed/>
            </p:oleObj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="" xmlns:a16="http://schemas.microsoft.com/office/drawing/2014/main" id="{DBD292B3-BAE5-4821-BC17-6F46103D90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12552717"/>
              </p:ext>
            </p:extLst>
          </p:nvPr>
        </p:nvGraphicFramePr>
        <p:xfrm>
          <a:off x="8013900" y="4429233"/>
          <a:ext cx="298000" cy="379413"/>
        </p:xfrm>
        <a:graphic>
          <a:graphicData uri="http://schemas.openxmlformats.org/presentationml/2006/ole">
            <p:oleObj spid="_x0000_s17442" name="Equation" r:id="rId7" imgW="126780" imgH="215526" progId="Equations">
              <p:embed/>
            </p:oleObj>
          </a:graphicData>
        </a:graphic>
      </p:graphicFrame>
      <p:graphicFrame>
        <p:nvGraphicFramePr>
          <p:cNvPr id="12" name="Object 9">
            <a:extLst>
              <a:ext uri="{FF2B5EF4-FFF2-40B4-BE49-F238E27FC236}">
                <a16:creationId xmlns="" xmlns:a16="http://schemas.microsoft.com/office/drawing/2014/main" id="{A2505EEE-2F64-4F98-B1A1-ED6AC38084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056571"/>
              </p:ext>
            </p:extLst>
          </p:nvPr>
        </p:nvGraphicFramePr>
        <p:xfrm>
          <a:off x="6923395" y="4440347"/>
          <a:ext cx="327407" cy="357187"/>
        </p:xfrm>
        <a:graphic>
          <a:graphicData uri="http://schemas.openxmlformats.org/presentationml/2006/ole">
            <p:oleObj spid="_x0000_s17443" name="Equation" r:id="rId8" imgW="139639" imgH="203112" progId="Equations">
              <p:embed/>
            </p:oleObj>
          </a:graphicData>
        </a:graphic>
      </p:graphicFrame>
      <p:graphicFrame>
        <p:nvGraphicFramePr>
          <p:cNvPr id="13" name="Object 10">
            <a:extLst>
              <a:ext uri="{FF2B5EF4-FFF2-40B4-BE49-F238E27FC236}">
                <a16:creationId xmlns="" xmlns:a16="http://schemas.microsoft.com/office/drawing/2014/main" id="{506A9050-FC79-4C1A-BE02-0D6D0A79F9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19600566"/>
              </p:ext>
            </p:extLst>
          </p:nvPr>
        </p:nvGraphicFramePr>
        <p:xfrm>
          <a:off x="3160973" y="4797534"/>
          <a:ext cx="1787525" cy="482600"/>
        </p:xfrm>
        <a:graphic>
          <a:graphicData uri="http://schemas.openxmlformats.org/presentationml/2006/ole">
            <p:oleObj spid="_x0000_s17444" name="Equation" r:id="rId9" imgW="723586" imgH="241195" progId="Equations">
              <p:embed/>
            </p:oleObj>
          </a:graphicData>
        </a:graphic>
      </p:graphicFrame>
      <p:sp>
        <p:nvSpPr>
          <p:cNvPr id="15" name="标题 1">
            <a:extLst>
              <a:ext uri="{FF2B5EF4-FFF2-40B4-BE49-F238E27FC236}">
                <a16:creationId xmlns="" xmlns:a16="http://schemas.microsoft.com/office/drawing/2014/main" id="{11E4BA86-C283-4A95-B10B-DD50300E6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261000"/>
            <a:ext cx="10296000" cy="596348"/>
          </a:xfrm>
        </p:spPr>
        <p:txBody>
          <a:bodyPr>
            <a:noAutofit/>
          </a:bodyPr>
          <a:lstStyle/>
          <a:p>
            <a:r>
              <a:rPr lang="en-US" altLang="ko-KR" sz="3600" b="1" dirty="0" smtClean="0">
                <a:solidFill>
                  <a:srgbClr val="FF0000"/>
                </a:solidFill>
              </a:rPr>
              <a:t>6. </a:t>
            </a:r>
            <a:r>
              <a:rPr lang="en-US" altLang="ko-KR" sz="3600" b="1" dirty="0">
                <a:solidFill>
                  <a:srgbClr val="FF0000"/>
                </a:solidFill>
              </a:rPr>
              <a:t>Heuristic Functions and Search Efficiency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46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D6D3BE0E-FA15-481A-80CD-BAD2FE740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A5C3A65D-5FD0-4B6C-A9A4-1C43751E4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25BE9752-F132-44D9-A498-A2539AFA6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287705BA-EA06-4FFD-9D8D-DB78C325FA6C}"/>
              </a:ext>
            </a:extLst>
          </p:cNvPr>
          <p:cNvSpPr txBox="1">
            <a:spLocks noChangeArrowheads="1"/>
          </p:cNvSpPr>
          <p:nvPr/>
        </p:nvSpPr>
        <p:spPr>
          <a:xfrm>
            <a:off x="1200000" y="1197000"/>
            <a:ext cx="9504000" cy="5016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altLang="ko-KR" b="1" dirty="0">
                <a:solidFill>
                  <a:srgbClr val="FF0000"/>
                </a:solidFill>
              </a:rPr>
              <a:t>3 important </a:t>
            </a:r>
            <a:r>
              <a:rPr lang="en-US" altLang="ko-KR" b="1" dirty="0" smtClean="0">
                <a:solidFill>
                  <a:srgbClr val="FF0000"/>
                </a:solidFill>
              </a:rPr>
              <a:t>factors</a:t>
            </a:r>
            <a:endParaRPr lang="en-US" altLang="ko-KR" dirty="0"/>
          </a:p>
          <a:p>
            <a:pPr lvl="1"/>
            <a:r>
              <a:rPr lang="en-US" altLang="ko-KR" dirty="0"/>
              <a:t>The cost (or length) of the path found</a:t>
            </a:r>
          </a:p>
          <a:p>
            <a:pPr lvl="1"/>
            <a:r>
              <a:rPr lang="en-US" altLang="ko-KR" dirty="0"/>
              <a:t>The number of nodes expanded in finding the path</a:t>
            </a:r>
          </a:p>
          <a:p>
            <a:pPr lvl="1"/>
            <a:r>
              <a:rPr lang="en-US" altLang="ko-KR" dirty="0"/>
              <a:t>The computational effort required to compute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altLang="ko-KR" dirty="0"/>
              <a:t>Time complexity: </a:t>
            </a:r>
            <a:r>
              <a:rPr lang="en-US" altLang="ko-KR" i="1" dirty="0"/>
              <a:t>O(n)</a:t>
            </a:r>
            <a:endParaRPr lang="en-US" altLang="ko-KR" dirty="0"/>
          </a:p>
          <a:p>
            <a:pPr lvl="1"/>
            <a:r>
              <a:rPr lang="en-US" altLang="ko-KR" dirty="0"/>
              <a:t>Breadth-first search: </a:t>
            </a:r>
            <a:r>
              <a:rPr lang="en-US" altLang="ko-KR" i="1" dirty="0"/>
              <a:t>O(B</a:t>
            </a:r>
            <a:r>
              <a:rPr lang="en-US" altLang="ko-KR" i="1" baseline="30000" dirty="0"/>
              <a:t>d</a:t>
            </a:r>
            <a:r>
              <a:rPr lang="en-US" altLang="ko-KR" i="1" dirty="0"/>
              <a:t>)</a:t>
            </a:r>
          </a:p>
          <a:p>
            <a:pPr lvl="1"/>
            <a:r>
              <a:rPr lang="en-US" altLang="ko-KR" dirty="0"/>
              <a:t>Uniform-cost search (            ): </a:t>
            </a:r>
            <a:r>
              <a:rPr lang="en-US" altLang="ko-KR" i="1" dirty="0"/>
              <a:t>O(B</a:t>
            </a:r>
            <a:r>
              <a:rPr lang="en-US" altLang="ko-KR" i="1" baseline="30000" dirty="0"/>
              <a:t>C/c</a:t>
            </a:r>
            <a:r>
              <a:rPr lang="en-US" altLang="ko-KR" i="1" dirty="0"/>
              <a:t>)</a:t>
            </a:r>
          </a:p>
          <a:p>
            <a:pPr lvl="2"/>
            <a:r>
              <a:rPr lang="en-US" altLang="ko-KR" i="1" dirty="0"/>
              <a:t>C</a:t>
            </a:r>
            <a:r>
              <a:rPr lang="en-US" altLang="ko-KR" dirty="0"/>
              <a:t>: cost of an optimal solution</a:t>
            </a:r>
          </a:p>
          <a:p>
            <a:pPr lvl="2"/>
            <a:r>
              <a:rPr lang="en-US" altLang="ko-KR" i="1" dirty="0"/>
              <a:t>c</a:t>
            </a:r>
            <a:r>
              <a:rPr lang="en-US" altLang="ko-KR" dirty="0"/>
              <a:t>: cost of the least costly arc</a:t>
            </a:r>
          </a:p>
        </p:txBody>
      </p:sp>
      <p:graphicFrame>
        <p:nvGraphicFramePr>
          <p:cNvPr id="8" name="Object 6">
            <a:extLst>
              <a:ext uri="{FF2B5EF4-FFF2-40B4-BE49-F238E27FC236}">
                <a16:creationId xmlns="" xmlns:a16="http://schemas.microsoft.com/office/drawing/2014/main" id="{114E4BC8-2EAE-4C7E-A320-BE082C43C2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04097727"/>
              </p:ext>
            </p:extLst>
          </p:nvPr>
        </p:nvGraphicFramePr>
        <p:xfrm>
          <a:off x="5088000" y="4365000"/>
          <a:ext cx="674688" cy="379413"/>
        </p:xfrm>
        <a:graphic>
          <a:graphicData uri="http://schemas.openxmlformats.org/presentationml/2006/ole">
            <p:oleObj spid="_x0000_s19465" name="Equation" r:id="rId3" imgW="355292" imgH="215713" progId="Equations">
              <p:embed/>
            </p:oleObj>
          </a:graphicData>
        </a:graphic>
      </p:graphicFrame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11E4BA86-C283-4A95-B10B-DD50300E6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261000"/>
            <a:ext cx="10296000" cy="596348"/>
          </a:xfrm>
        </p:spPr>
        <p:txBody>
          <a:bodyPr>
            <a:noAutofit/>
          </a:bodyPr>
          <a:lstStyle/>
          <a:p>
            <a:r>
              <a:rPr lang="en-US" altLang="ko-KR" sz="3600" b="1" dirty="0" smtClean="0">
                <a:solidFill>
                  <a:srgbClr val="FF0000"/>
                </a:solidFill>
              </a:rPr>
              <a:t>6. </a:t>
            </a:r>
            <a:r>
              <a:rPr lang="en-US" altLang="ko-KR" sz="3600" b="1" dirty="0">
                <a:solidFill>
                  <a:srgbClr val="FF0000"/>
                </a:solidFill>
              </a:rPr>
              <a:t>Heuristic Functions and Search Efficiency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863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C950698-4839-40DA-92B5-9C00C440B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000" y="2421000"/>
            <a:ext cx="9648000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Additional Readings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55B20429-4133-4D95-9687-C39DD4B3C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28CA634B-EC5B-4134-85AD-5102D96E0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EE72A496-C5E1-4C65-94F4-93A18B87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44133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E569A3C-6050-452A-8518-45B2E52F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9406599" cy="596348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</a:rPr>
              <a:t>1. </a:t>
            </a:r>
            <a:r>
              <a:rPr lang="en-US" altLang="ko-KR" b="1" dirty="0">
                <a:solidFill>
                  <a:srgbClr val="0000FF"/>
                </a:solidFill>
              </a:rPr>
              <a:t>Using Evaluation </a:t>
            </a:r>
            <a:r>
              <a:rPr lang="en-US" altLang="ko-KR" b="1" dirty="0" smtClean="0">
                <a:solidFill>
                  <a:srgbClr val="0000FF"/>
                </a:solidFill>
              </a:rPr>
              <a:t>Functions</a:t>
            </a:r>
            <a:r>
              <a:rPr lang="en-US" altLang="ko-KR" dirty="0" smtClean="0">
                <a:solidFill>
                  <a:srgbClr val="0000FF"/>
                </a:solidFill>
              </a:rPr>
              <a:t>(2/10</a:t>
            </a:r>
            <a:r>
              <a:rPr lang="en-US" altLang="ko-KR" b="1" dirty="0" smtClean="0">
                <a:solidFill>
                  <a:srgbClr val="0000FF"/>
                </a:solidFill>
              </a:rPr>
              <a:t>)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4466C253-8E8F-426A-B0BB-DA50CA366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1B25734E-7D4E-4006-B38A-F6EED638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E01CC1B9-560E-407F-AFE2-7AB06F54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704E52E2-088D-4F73-8F65-010D7F9F1DE8}"/>
              </a:ext>
            </a:extLst>
          </p:cNvPr>
          <p:cNvSpPr txBox="1">
            <a:spLocks noChangeArrowheads="1"/>
          </p:cNvSpPr>
          <p:nvPr/>
        </p:nvSpPr>
        <p:spPr>
          <a:xfrm>
            <a:off x="912000" y="1125000"/>
            <a:ext cx="1002660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b="1" dirty="0" smtClean="0">
                <a:solidFill>
                  <a:srgbClr val="0000FF"/>
                </a:solidFill>
              </a:rPr>
              <a:t>Example. Eight-puzzle</a:t>
            </a:r>
          </a:p>
          <a:p>
            <a:pPr lvl="1">
              <a:buNone/>
            </a:pPr>
            <a:endParaRPr lang="en-US" altLang="ko-KR" b="1" dirty="0">
              <a:solidFill>
                <a:srgbClr val="0000FF"/>
              </a:solidFill>
            </a:endParaRPr>
          </a:p>
          <a:p>
            <a:pPr lvl="1">
              <a:buNone/>
            </a:pPr>
            <a:r>
              <a:rPr lang="en-US" altLang="ko-KR" sz="3200" b="1" dirty="0" smtClean="0">
                <a:solidFill>
                  <a:srgbClr val="FF0000"/>
                </a:solidFill>
              </a:rPr>
              <a:t>The </a:t>
            </a:r>
            <a:r>
              <a:rPr lang="en-US" altLang="ko-KR" sz="3200" b="1" dirty="0">
                <a:solidFill>
                  <a:srgbClr val="FF0000"/>
                </a:solidFill>
              </a:rPr>
              <a:t>number of tiles out of 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places</a:t>
            </a:r>
          </a:p>
          <a:p>
            <a:pPr lvl="1">
              <a:buNone/>
            </a:pPr>
            <a:r>
              <a:rPr lang="en-US" altLang="ko-KR" sz="3200" dirty="0" smtClean="0"/>
              <a:t>----- measure </a:t>
            </a:r>
            <a:r>
              <a:rPr lang="en-US" altLang="ko-KR" sz="3200" dirty="0"/>
              <a:t>of the goodness of a state description</a:t>
            </a:r>
          </a:p>
        </p:txBody>
      </p:sp>
      <p:graphicFrame>
        <p:nvGraphicFramePr>
          <p:cNvPr id="11" name="Object 7">
            <a:extLst>
              <a:ext uri="{FF2B5EF4-FFF2-40B4-BE49-F238E27FC236}">
                <a16:creationId xmlns="" xmlns:a16="http://schemas.microsoft.com/office/drawing/2014/main" id="{239FD017-31BA-490D-A87D-0BB27F9E8A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890301046"/>
              </p:ext>
            </p:extLst>
          </p:nvPr>
        </p:nvGraphicFramePr>
        <p:xfrm>
          <a:off x="996014" y="3876834"/>
          <a:ext cx="10139986" cy="704166"/>
        </p:xfrm>
        <a:graphic>
          <a:graphicData uri="http://schemas.openxmlformats.org/presentationml/2006/ole">
            <p:oleObj spid="_x0000_s70660" name="Equation" r:id="rId3" imgW="3492500" imgH="241300" progId="Equations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52577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BF3E1963-B306-4401-868E-5767F7C9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15575B4D-9D1C-48F3-BD89-3E50A3EA0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4FBF519B-8DA7-4CB5-B555-34CAF907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48C3B677-1DF2-4100-B8DB-7ABAA53EC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0825" y="5791200"/>
            <a:ext cx="441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3200" dirty="0"/>
              <a:t>Figure 9.1 A Possible Result of a Heuristic Search Procedure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F4B443A6-4097-4AD8-8134-9EA2B1BA2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7450" y="1484313"/>
            <a:ext cx="4908550" cy="4387850"/>
          </a:xfrm>
          <a:prstGeom prst="rect">
            <a:avLst/>
          </a:prstGeom>
          <a:noFill/>
          <a:ln/>
          <a:extLst>
            <a:ext uri="{91240B29-F687-4F45-9708-019B960494DF}">
              <a14:hiddenLine xmlns="" xmlns:a14="http://schemas.microsoft.com/office/drawing/2010/main" w="12700" cap="sq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标题 1">
            <a:extLst>
              <a:ext uri="{FF2B5EF4-FFF2-40B4-BE49-F238E27FC236}">
                <a16:creationId xmlns="" xmlns:a16="http://schemas.microsoft.com/office/drawing/2014/main" id="{8E569A3C-6050-452A-8518-45B2E52F2959}"/>
              </a:ext>
            </a:extLst>
          </p:cNvPr>
          <p:cNvSpPr txBox="1">
            <a:spLocks/>
          </p:cNvSpPr>
          <p:nvPr/>
        </p:nvSpPr>
        <p:spPr>
          <a:xfrm>
            <a:off x="768000" y="384652"/>
            <a:ext cx="9406599" cy="596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1. Using Evaluation Functions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(3/10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)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5853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F602D18A-EBFB-4415-8D1F-62114349D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DF761685-DC33-4DB3-88CE-A7C2C4DEE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A7378A77-8B23-492C-9022-8DD70283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062B9C08-F73D-421F-9A6D-FF7724CE1467}"/>
              </a:ext>
            </a:extLst>
          </p:cNvPr>
          <p:cNvSpPr txBox="1">
            <a:spLocks noChangeArrowheads="1"/>
          </p:cNvSpPr>
          <p:nvPr/>
        </p:nvSpPr>
        <p:spPr>
          <a:xfrm>
            <a:off x="624000" y="1197000"/>
            <a:ext cx="1144800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3200" dirty="0"/>
          </a:p>
          <a:p>
            <a:pPr lvl="1"/>
            <a:r>
              <a:rPr lang="en-US" altLang="ko-KR" sz="3200" dirty="0"/>
              <a:t>Preference to early path: add “</a:t>
            </a:r>
            <a:r>
              <a:rPr lang="en-US" altLang="ko-KR" sz="3200" b="1" dirty="0">
                <a:solidFill>
                  <a:srgbClr val="FF0000"/>
                </a:solidFill>
              </a:rPr>
              <a:t>depth factor</a:t>
            </a:r>
            <a:r>
              <a:rPr lang="en-US" altLang="ko-KR" sz="3200" dirty="0"/>
              <a:t>” </a:t>
            </a:r>
            <a:r>
              <a:rPr lang="en-US" altLang="ko-KR" sz="3200" dirty="0">
                <a:sym typeface="Wingdings" panose="05000000000000000000" pitchFamily="2" charset="2"/>
              </a:rPr>
              <a:t> Figure 9.2</a:t>
            </a:r>
            <a:endParaRPr lang="en-US" altLang="ko-KR" sz="3200" dirty="0"/>
          </a:p>
          <a:p>
            <a:pPr lvl="1"/>
            <a:endParaRPr lang="en-US" altLang="ko-KR" sz="3200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="" xmlns:a16="http://schemas.microsoft.com/office/drawing/2014/main" id="{9C1755EB-FF35-49CC-96AC-C0315C526B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233036813"/>
              </p:ext>
            </p:extLst>
          </p:nvPr>
        </p:nvGraphicFramePr>
        <p:xfrm>
          <a:off x="1224001" y="2637000"/>
          <a:ext cx="9983999" cy="2736000"/>
        </p:xfrm>
        <a:graphic>
          <a:graphicData uri="http://schemas.openxmlformats.org/presentationml/2006/ole">
            <p:oleObj spid="_x0000_s2059" name="Equation" r:id="rId3" imgW="3302000" imgH="965200" progId="Equations">
              <p:embed/>
            </p:oleObj>
          </a:graphicData>
        </a:graphic>
      </p:graphicFrame>
      <p:sp>
        <p:nvSpPr>
          <p:cNvPr id="9" name="标题 1">
            <a:extLst>
              <a:ext uri="{FF2B5EF4-FFF2-40B4-BE49-F238E27FC236}">
                <a16:creationId xmlns="" xmlns:a16="http://schemas.microsoft.com/office/drawing/2014/main" id="{8E569A3C-6050-452A-8518-45B2E52F2959}"/>
              </a:ext>
            </a:extLst>
          </p:cNvPr>
          <p:cNvSpPr txBox="1">
            <a:spLocks/>
          </p:cNvSpPr>
          <p:nvPr/>
        </p:nvSpPr>
        <p:spPr>
          <a:xfrm>
            <a:off x="624000" y="528652"/>
            <a:ext cx="9406599" cy="596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1. Using Evaluation Functions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(4/10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)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7604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61E45B4A-A051-4AC4-9606-F9F14EE1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ABCD1E33-67BD-4E4F-9D6D-7D3937C4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1A688340-FFE8-49D3-BEA2-267F84BA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EBD80FAF-3EC9-4633-B9AC-75A1F3BF2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000" y="1522225"/>
            <a:ext cx="5473700" cy="493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="" xmlns:a16="http://schemas.microsoft.com/office/drawing/2014/main" id="{8E569A3C-6050-452A-8518-45B2E52F2959}"/>
              </a:ext>
            </a:extLst>
          </p:cNvPr>
          <p:cNvSpPr txBox="1">
            <a:spLocks/>
          </p:cNvSpPr>
          <p:nvPr/>
        </p:nvSpPr>
        <p:spPr>
          <a:xfrm>
            <a:off x="768000" y="384652"/>
            <a:ext cx="9406599" cy="596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1. Using Evaluation Functions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(5/10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)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26896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F602D18A-EBFB-4415-8D1F-62114349D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DF761685-DC33-4DB3-88CE-A7C2C4DEE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A7378A77-8B23-492C-9022-8DD70283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062B9C08-F73D-421F-9A6D-FF7724CE1467}"/>
              </a:ext>
            </a:extLst>
          </p:cNvPr>
          <p:cNvSpPr txBox="1">
            <a:spLocks noChangeArrowheads="1"/>
          </p:cNvSpPr>
          <p:nvPr/>
        </p:nvSpPr>
        <p:spPr>
          <a:xfrm>
            <a:off x="624000" y="1197000"/>
            <a:ext cx="1144800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3200" dirty="0"/>
          </a:p>
          <a:p>
            <a:pPr lvl="1"/>
            <a:r>
              <a:rPr lang="en-US" altLang="ko-KR" sz="3200" b="1" dirty="0" smtClean="0">
                <a:solidFill>
                  <a:srgbClr val="0000FF"/>
                </a:solidFill>
              </a:rPr>
              <a:t>Evaluation function</a:t>
            </a:r>
            <a:r>
              <a:rPr lang="en-US" altLang="ko-KR" sz="3200" dirty="0" smtClean="0"/>
              <a:t>: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The sum of the homing steps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4">
            <a:extLst>
              <a:ext uri="{FF2B5EF4-FFF2-40B4-BE49-F238E27FC236}">
                <a16:creationId xmlns="" xmlns:a16="http://schemas.microsoft.com/office/drawing/2014/main" id="{9C1755EB-FF35-49CC-96AC-C0315C526B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233036813"/>
              </p:ext>
            </p:extLst>
          </p:nvPr>
        </p:nvGraphicFramePr>
        <p:xfrm>
          <a:off x="1224001" y="2637000"/>
          <a:ext cx="9983999" cy="2736000"/>
        </p:xfrm>
        <a:graphic>
          <a:graphicData uri="http://schemas.openxmlformats.org/presentationml/2006/ole">
            <p:oleObj spid="_x0000_s71682" name="Equation" r:id="rId3" imgW="3302000" imgH="965200" progId="Equations">
              <p:embed/>
            </p:oleObj>
          </a:graphicData>
        </a:graphic>
      </p:graphicFrame>
      <p:sp>
        <p:nvSpPr>
          <p:cNvPr id="8" name="标题 1">
            <a:extLst>
              <a:ext uri="{FF2B5EF4-FFF2-40B4-BE49-F238E27FC236}">
                <a16:creationId xmlns="" xmlns:a16="http://schemas.microsoft.com/office/drawing/2014/main" id="{8E569A3C-6050-452A-8518-45B2E52F2959}"/>
              </a:ext>
            </a:extLst>
          </p:cNvPr>
          <p:cNvSpPr txBox="1">
            <a:spLocks/>
          </p:cNvSpPr>
          <p:nvPr/>
        </p:nvSpPr>
        <p:spPr>
          <a:xfrm>
            <a:off x="840000" y="333000"/>
            <a:ext cx="9406599" cy="596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1. Using Evaluation Functions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(6/10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)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7604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61E45B4A-A051-4AC4-9606-F9F14EE1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ABCD1E33-67BD-4E4F-9D6D-7D3937C4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1A688340-FFE8-49D3-BEA2-267F84BA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8" name="图片 7" descr="d:\Documents\Tencent Files\190629738\FileRecv\MobileFile\IMG_20200716_182047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8845" y="-1475"/>
            <a:ext cx="5274310" cy="68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12689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宽&quot;,&quot;HeaderHeight&quot;:15.0,&quot;FooterHeight&quot;:9.0,&quot;SideMargin&quot;:5.5,&quot;TopMargin&quot;:0.0,&quot;BottomMargin&quot;:0.0,&quot;IntervalMargin&quot;:2.5,&quot;SettingType&quot;:&quot;System&quot;}"/>
</p:tagLst>
</file>

<file path=ppt/theme/theme1.xml><?xml version="1.0" encoding="utf-8"?>
<a:theme xmlns:a="http://schemas.openxmlformats.org/drawingml/2006/main" name="Office 主题">
  <a:themeElements>
    <a:clrScheme name="自定义 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02C07"/>
      </a:accent1>
      <a:accent2>
        <a:srgbClr val="B8243D"/>
      </a:accent2>
      <a:accent3>
        <a:srgbClr val="F8E9D6"/>
      </a:accent3>
      <a:accent4>
        <a:srgbClr val="797979"/>
      </a:accent4>
      <a:accent5>
        <a:srgbClr val="A5A5A5"/>
      </a:accent5>
      <a:accent6>
        <a:srgbClr val="C9C9C9"/>
      </a:accent6>
      <a:hlink>
        <a:srgbClr val="933319"/>
      </a:hlink>
      <a:folHlink>
        <a:srgbClr val="BFBFBF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2359</Words>
  <Application>Microsoft Office PowerPoint</Application>
  <PresentationFormat>自定义</PresentationFormat>
  <Paragraphs>357</Paragraphs>
  <Slides>36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Office 主题</vt:lpstr>
      <vt:lpstr>1_OfficePLUS</vt:lpstr>
      <vt:lpstr>2_OfficePLUS</vt:lpstr>
      <vt:lpstr>Equation</vt:lpstr>
      <vt:lpstr>幻灯片 1</vt:lpstr>
      <vt:lpstr>幻灯片 2</vt:lpstr>
      <vt:lpstr>1. Using Evaluation Functions(1/10)</vt:lpstr>
      <vt:lpstr>1. Using Evaluation Functions(2/10)</vt:lpstr>
      <vt:lpstr>幻灯片 5</vt:lpstr>
      <vt:lpstr>幻灯片 6</vt:lpstr>
      <vt:lpstr>幻灯片 7</vt:lpstr>
      <vt:lpstr>幻灯片 8</vt:lpstr>
      <vt:lpstr>幻灯片 9</vt:lpstr>
      <vt:lpstr>幻灯片 10</vt:lpstr>
      <vt:lpstr>2. A General Graph-Searching Algorithm</vt:lpstr>
      <vt:lpstr>2. A General Graph-Searching Algorithm</vt:lpstr>
      <vt:lpstr>3. Algorithm A*</vt:lpstr>
      <vt:lpstr>3. Algorithm A*</vt:lpstr>
      <vt:lpstr>幻灯片 15</vt:lpstr>
      <vt:lpstr>3. Algorithm A*</vt:lpstr>
      <vt:lpstr>Figure 9.4 Search Graphs and Trees Produced by a Search Procedure </vt:lpstr>
      <vt:lpstr>3. Algorithm A*</vt:lpstr>
      <vt:lpstr>3. Algorithm A*</vt:lpstr>
      <vt:lpstr>幻灯片 20</vt:lpstr>
      <vt:lpstr>幻灯片 21</vt:lpstr>
      <vt:lpstr>幻灯片 22</vt:lpstr>
      <vt:lpstr>幻灯片 23</vt:lpstr>
      <vt:lpstr>幻灯片 24</vt:lpstr>
      <vt:lpstr>幻灯片 25</vt:lpstr>
      <vt:lpstr>3.The Consistency (or Monotone) Condition</vt:lpstr>
      <vt:lpstr>3 The Consistency  Condition</vt:lpstr>
      <vt:lpstr>3 The Consistency  Condition</vt:lpstr>
      <vt:lpstr>4. Iterative-Deepening A*</vt:lpstr>
      <vt:lpstr>5. Recursive Best-First Search</vt:lpstr>
      <vt:lpstr>5. Recursive Best-First Search</vt:lpstr>
      <vt:lpstr>幻灯片 32</vt:lpstr>
      <vt:lpstr>6. Heuristic Functions and Search Efficiency</vt:lpstr>
      <vt:lpstr>6. Heuristic Functions and Search Efficiency</vt:lpstr>
      <vt:lpstr>6. Heuristic Functions and Search Efficiency</vt:lpstr>
      <vt:lpstr>Additional Readings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Administrator</cp:lastModifiedBy>
  <cp:revision>401</cp:revision>
  <dcterms:created xsi:type="dcterms:W3CDTF">2020-04-14T04:48:00Z</dcterms:created>
  <dcterms:modified xsi:type="dcterms:W3CDTF">2021-03-15T04:16:36Z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